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0693400" cy="7556500"/>
  <p:notesSz cx="10693400" cy="7556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1004" y="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1D3A8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1D3A8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1D3A8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rgbClr val="1D3A8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1312" y="216076"/>
            <a:ext cx="5857875" cy="414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rgbClr val="1D3A8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5412" y="309562"/>
            <a:ext cx="7915275" cy="5876925"/>
          </a:xfrm>
          <a:custGeom>
            <a:avLst/>
            <a:gdLst/>
            <a:ahLst/>
            <a:cxnLst/>
            <a:rect l="l" t="t" r="r" b="b"/>
            <a:pathLst>
              <a:path w="7915275" h="5876925">
                <a:moveTo>
                  <a:pt x="0" y="5767387"/>
                </a:moveTo>
                <a:lnTo>
                  <a:pt x="0" y="109537"/>
                </a:lnTo>
                <a:lnTo>
                  <a:pt x="0" y="102345"/>
                </a:lnTo>
                <a:lnTo>
                  <a:pt x="701" y="95221"/>
                </a:lnTo>
                <a:lnTo>
                  <a:pt x="2104" y="88167"/>
                </a:lnTo>
                <a:lnTo>
                  <a:pt x="3507" y="81113"/>
                </a:lnTo>
                <a:lnTo>
                  <a:pt x="5585" y="74264"/>
                </a:lnTo>
                <a:lnTo>
                  <a:pt x="8338" y="67619"/>
                </a:lnTo>
                <a:lnTo>
                  <a:pt x="11090" y="60974"/>
                </a:lnTo>
                <a:lnTo>
                  <a:pt x="14464" y="54661"/>
                </a:lnTo>
                <a:lnTo>
                  <a:pt x="18460" y="48681"/>
                </a:lnTo>
                <a:lnTo>
                  <a:pt x="22456" y="42701"/>
                </a:lnTo>
                <a:lnTo>
                  <a:pt x="26997" y="37168"/>
                </a:lnTo>
                <a:lnTo>
                  <a:pt x="32082" y="32082"/>
                </a:lnTo>
                <a:lnTo>
                  <a:pt x="37168" y="26997"/>
                </a:lnTo>
                <a:lnTo>
                  <a:pt x="42701" y="22456"/>
                </a:lnTo>
                <a:lnTo>
                  <a:pt x="48681" y="18460"/>
                </a:lnTo>
                <a:lnTo>
                  <a:pt x="54661" y="14464"/>
                </a:lnTo>
                <a:lnTo>
                  <a:pt x="95221" y="701"/>
                </a:lnTo>
                <a:lnTo>
                  <a:pt x="102345" y="0"/>
                </a:lnTo>
                <a:lnTo>
                  <a:pt x="109537" y="0"/>
                </a:lnTo>
                <a:lnTo>
                  <a:pt x="7805737" y="0"/>
                </a:lnTo>
                <a:lnTo>
                  <a:pt x="7812929" y="0"/>
                </a:lnTo>
                <a:lnTo>
                  <a:pt x="7820051" y="701"/>
                </a:lnTo>
                <a:lnTo>
                  <a:pt x="7827105" y="2104"/>
                </a:lnTo>
                <a:lnTo>
                  <a:pt x="7834159" y="3507"/>
                </a:lnTo>
                <a:lnTo>
                  <a:pt x="7866590" y="18460"/>
                </a:lnTo>
                <a:lnTo>
                  <a:pt x="7872571" y="22456"/>
                </a:lnTo>
                <a:lnTo>
                  <a:pt x="7900808" y="54661"/>
                </a:lnTo>
                <a:lnTo>
                  <a:pt x="7913168" y="88167"/>
                </a:lnTo>
                <a:lnTo>
                  <a:pt x="7914572" y="95221"/>
                </a:lnTo>
                <a:lnTo>
                  <a:pt x="7915273" y="102345"/>
                </a:lnTo>
                <a:lnTo>
                  <a:pt x="7915274" y="109537"/>
                </a:lnTo>
                <a:lnTo>
                  <a:pt x="7915274" y="5767387"/>
                </a:lnTo>
                <a:lnTo>
                  <a:pt x="7906934" y="5809304"/>
                </a:lnTo>
                <a:lnTo>
                  <a:pt x="7896812" y="5828242"/>
                </a:lnTo>
                <a:lnTo>
                  <a:pt x="7892816" y="5834222"/>
                </a:lnTo>
                <a:lnTo>
                  <a:pt x="7860610" y="5862459"/>
                </a:lnTo>
                <a:lnTo>
                  <a:pt x="7847653" y="5868585"/>
                </a:lnTo>
                <a:lnTo>
                  <a:pt x="7841009" y="5871338"/>
                </a:lnTo>
                <a:lnTo>
                  <a:pt x="7834159" y="5873415"/>
                </a:lnTo>
                <a:lnTo>
                  <a:pt x="7827105" y="5874819"/>
                </a:lnTo>
                <a:lnTo>
                  <a:pt x="7820051" y="5876222"/>
                </a:lnTo>
                <a:lnTo>
                  <a:pt x="7812929" y="5876924"/>
                </a:lnTo>
                <a:lnTo>
                  <a:pt x="7805737" y="5876924"/>
                </a:lnTo>
                <a:lnTo>
                  <a:pt x="109537" y="5876924"/>
                </a:lnTo>
                <a:lnTo>
                  <a:pt x="102345" y="5876924"/>
                </a:lnTo>
                <a:lnTo>
                  <a:pt x="95221" y="5876222"/>
                </a:lnTo>
                <a:lnTo>
                  <a:pt x="88167" y="5874819"/>
                </a:lnTo>
                <a:lnTo>
                  <a:pt x="81113" y="5873415"/>
                </a:lnTo>
                <a:lnTo>
                  <a:pt x="74264" y="5871338"/>
                </a:lnTo>
                <a:lnTo>
                  <a:pt x="67619" y="5868585"/>
                </a:lnTo>
                <a:lnTo>
                  <a:pt x="60974" y="5865833"/>
                </a:lnTo>
                <a:lnTo>
                  <a:pt x="26997" y="5839755"/>
                </a:lnTo>
                <a:lnTo>
                  <a:pt x="5585" y="5802659"/>
                </a:lnTo>
                <a:lnTo>
                  <a:pt x="0" y="5774579"/>
                </a:lnTo>
                <a:lnTo>
                  <a:pt x="0" y="5767387"/>
                </a:lnTo>
                <a:close/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0523" y="402872"/>
            <a:ext cx="7235825" cy="1028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4805"/>
              </a:lnSpc>
              <a:spcBef>
                <a:spcPts val="125"/>
              </a:spcBef>
            </a:pPr>
            <a:r>
              <a:rPr sz="4050" spc="-150" dirty="0">
                <a:solidFill>
                  <a:srgbClr val="1F2937"/>
                </a:solidFill>
              </a:rPr>
              <a:t>GrocerGenius</a:t>
            </a:r>
            <a:endParaRPr sz="4050"/>
          </a:p>
          <a:p>
            <a:pPr algn="ctr">
              <a:lnSpc>
                <a:spcPts val="3065"/>
              </a:lnSpc>
            </a:pPr>
            <a:r>
              <a:rPr sz="2500" spc="-180" dirty="0">
                <a:solidFill>
                  <a:srgbClr val="1D40AF"/>
                </a:solidFill>
              </a:rPr>
              <a:t>A</a:t>
            </a:r>
            <a:r>
              <a:rPr sz="2500" spc="-100" dirty="0">
                <a:solidFill>
                  <a:srgbClr val="1D40AF"/>
                </a:solidFill>
              </a:rPr>
              <a:t> </a:t>
            </a:r>
            <a:r>
              <a:rPr sz="2500" spc="-60" dirty="0">
                <a:solidFill>
                  <a:srgbClr val="1D40AF"/>
                </a:solidFill>
              </a:rPr>
              <a:t>Data</a:t>
            </a:r>
            <a:r>
              <a:rPr sz="2600" spc="-60" dirty="0">
                <a:solidFill>
                  <a:srgbClr val="1D40AF"/>
                </a:solidFill>
              </a:rPr>
              <a:t>-</a:t>
            </a:r>
            <a:r>
              <a:rPr sz="2500" spc="-130" dirty="0">
                <a:solidFill>
                  <a:srgbClr val="1D40AF"/>
                </a:solidFill>
              </a:rPr>
              <a:t>Driven</a:t>
            </a:r>
            <a:r>
              <a:rPr sz="2500" spc="-100" dirty="0">
                <a:solidFill>
                  <a:srgbClr val="1D40AF"/>
                </a:solidFill>
              </a:rPr>
              <a:t> </a:t>
            </a:r>
            <a:r>
              <a:rPr sz="2500" spc="-135" dirty="0">
                <a:solidFill>
                  <a:srgbClr val="1D40AF"/>
                </a:solidFill>
              </a:rPr>
              <a:t>Approach</a:t>
            </a:r>
            <a:r>
              <a:rPr sz="2500" spc="-100" dirty="0">
                <a:solidFill>
                  <a:srgbClr val="1D40AF"/>
                </a:solidFill>
              </a:rPr>
              <a:t> </a:t>
            </a:r>
            <a:r>
              <a:rPr sz="2500" spc="-125" dirty="0">
                <a:solidFill>
                  <a:srgbClr val="1D40AF"/>
                </a:solidFill>
              </a:rPr>
              <a:t>to</a:t>
            </a:r>
            <a:r>
              <a:rPr sz="2500" spc="-95" dirty="0">
                <a:solidFill>
                  <a:srgbClr val="1D40AF"/>
                </a:solidFill>
              </a:rPr>
              <a:t> </a:t>
            </a:r>
            <a:r>
              <a:rPr sz="2500" spc="-125" dirty="0">
                <a:solidFill>
                  <a:srgbClr val="1D40AF"/>
                </a:solidFill>
              </a:rPr>
              <a:t>Grocery</a:t>
            </a:r>
            <a:r>
              <a:rPr sz="2500" spc="-100" dirty="0">
                <a:solidFill>
                  <a:srgbClr val="1D40AF"/>
                </a:solidFill>
              </a:rPr>
              <a:t> </a:t>
            </a:r>
            <a:r>
              <a:rPr sz="2500" spc="-140" dirty="0">
                <a:solidFill>
                  <a:srgbClr val="1D40AF"/>
                </a:solidFill>
              </a:rPr>
              <a:t>Sales</a:t>
            </a:r>
            <a:r>
              <a:rPr sz="2500" spc="-100" dirty="0">
                <a:solidFill>
                  <a:srgbClr val="1D40AF"/>
                </a:solidFill>
              </a:rPr>
              <a:t> </a:t>
            </a:r>
            <a:r>
              <a:rPr sz="2500" spc="-80" dirty="0">
                <a:solidFill>
                  <a:srgbClr val="1D40AF"/>
                </a:solidFill>
              </a:rPr>
              <a:t>Prediction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775" y="1724025"/>
            <a:ext cx="7448549" cy="3657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48583" y="5665985"/>
            <a:ext cx="3999865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-65" dirty="0">
                <a:solidFill>
                  <a:srgbClr val="4A5462"/>
                </a:solidFill>
                <a:latin typeface="Arial"/>
                <a:cs typeface="Arial"/>
              </a:rPr>
              <a:t>Data</a:t>
            </a:r>
            <a:r>
              <a:rPr sz="1500" b="1" spc="-95" dirty="0">
                <a:solidFill>
                  <a:srgbClr val="4A5462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4A5462"/>
                </a:solidFill>
                <a:latin typeface="Arial"/>
                <a:cs typeface="Arial"/>
              </a:rPr>
              <a:t>Vista</a:t>
            </a:r>
            <a:r>
              <a:rPr sz="1550" b="1" spc="-50" dirty="0">
                <a:solidFill>
                  <a:srgbClr val="4A5462"/>
                </a:solidFill>
                <a:latin typeface="Arial"/>
                <a:cs typeface="Arial"/>
              </a:rPr>
              <a:t>: </a:t>
            </a:r>
            <a:r>
              <a:rPr sz="1500" spc="-70" dirty="0">
                <a:solidFill>
                  <a:srgbClr val="4A5462"/>
                </a:solidFill>
                <a:latin typeface="Microsoft Sans Serif"/>
                <a:cs typeface="Microsoft Sans Serif"/>
              </a:rPr>
              <a:t>Sales</a:t>
            </a:r>
            <a:r>
              <a:rPr sz="15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500" spc="-65" dirty="0">
                <a:solidFill>
                  <a:srgbClr val="4A5462"/>
                </a:solidFill>
                <a:latin typeface="Microsoft Sans Serif"/>
                <a:cs typeface="Microsoft Sans Serif"/>
              </a:rPr>
              <a:t>Data</a:t>
            </a:r>
            <a:r>
              <a:rPr sz="1500" spc="-15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4A5462"/>
                </a:solidFill>
                <a:latin typeface="Microsoft Sans Serif"/>
                <a:cs typeface="Microsoft Sans Serif"/>
              </a:rPr>
              <a:t>Analysis</a:t>
            </a:r>
            <a:r>
              <a:rPr sz="15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4A5462"/>
                </a:solidFill>
                <a:latin typeface="Microsoft Sans Serif"/>
                <a:cs typeface="Microsoft Sans Serif"/>
              </a:rPr>
              <a:t>and</a:t>
            </a:r>
            <a:r>
              <a:rPr sz="1500" spc="-15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4A5462"/>
                </a:solidFill>
                <a:latin typeface="Microsoft Sans Serif"/>
                <a:cs typeface="Microsoft Sans Serif"/>
              </a:rPr>
              <a:t>Visualization</a:t>
            </a:r>
            <a:endParaRPr sz="1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8500" y="102619"/>
            <a:ext cx="9525000" cy="7207252"/>
            <a:chOff x="1390649" y="-2"/>
            <a:chExt cx="7924800" cy="3533775"/>
          </a:xfrm>
        </p:grpSpPr>
        <p:sp>
          <p:nvSpPr>
            <p:cNvPr id="3" name="object 3"/>
            <p:cNvSpPr/>
            <p:nvPr/>
          </p:nvSpPr>
          <p:spPr>
            <a:xfrm>
              <a:off x="1395412" y="4759"/>
              <a:ext cx="7915275" cy="3524250"/>
            </a:xfrm>
            <a:custGeom>
              <a:avLst/>
              <a:gdLst/>
              <a:ahLst/>
              <a:cxnLst/>
              <a:rect l="l" t="t" r="r" b="b"/>
              <a:pathLst>
                <a:path w="7915275" h="3524250">
                  <a:moveTo>
                    <a:pt x="0" y="3414712"/>
                  </a:moveTo>
                  <a:lnTo>
                    <a:pt x="0" y="109537"/>
                  </a:lnTo>
                  <a:lnTo>
                    <a:pt x="0" y="102342"/>
                  </a:lnTo>
                  <a:lnTo>
                    <a:pt x="701" y="95212"/>
                  </a:lnTo>
                  <a:lnTo>
                    <a:pt x="14464" y="54647"/>
                  </a:lnTo>
                  <a:lnTo>
                    <a:pt x="18460" y="48671"/>
                  </a:lnTo>
                  <a:lnTo>
                    <a:pt x="22456" y="42685"/>
                  </a:lnTo>
                  <a:lnTo>
                    <a:pt x="26997" y="37156"/>
                  </a:lnTo>
                  <a:lnTo>
                    <a:pt x="32082" y="32072"/>
                  </a:lnTo>
                  <a:lnTo>
                    <a:pt x="37168" y="26989"/>
                  </a:lnTo>
                  <a:lnTo>
                    <a:pt x="67619" y="8334"/>
                  </a:lnTo>
                  <a:lnTo>
                    <a:pt x="74264" y="5580"/>
                  </a:lnTo>
                  <a:lnTo>
                    <a:pt x="81113" y="3502"/>
                  </a:lnTo>
                  <a:lnTo>
                    <a:pt x="88167" y="2102"/>
                  </a:lnTo>
                  <a:lnTo>
                    <a:pt x="95221" y="701"/>
                  </a:lnTo>
                  <a:lnTo>
                    <a:pt x="102345" y="0"/>
                  </a:lnTo>
                  <a:lnTo>
                    <a:pt x="109537" y="0"/>
                  </a:lnTo>
                  <a:lnTo>
                    <a:pt x="7805737" y="0"/>
                  </a:lnTo>
                  <a:lnTo>
                    <a:pt x="7812929" y="0"/>
                  </a:lnTo>
                  <a:lnTo>
                    <a:pt x="7820051" y="701"/>
                  </a:lnTo>
                  <a:lnTo>
                    <a:pt x="7827105" y="2102"/>
                  </a:lnTo>
                  <a:lnTo>
                    <a:pt x="7834159" y="3502"/>
                  </a:lnTo>
                  <a:lnTo>
                    <a:pt x="7841009" y="5580"/>
                  </a:lnTo>
                  <a:lnTo>
                    <a:pt x="7847653" y="8334"/>
                  </a:lnTo>
                  <a:lnTo>
                    <a:pt x="7854298" y="11083"/>
                  </a:lnTo>
                  <a:lnTo>
                    <a:pt x="7860610" y="14455"/>
                  </a:lnTo>
                  <a:lnTo>
                    <a:pt x="7866590" y="18449"/>
                  </a:lnTo>
                  <a:lnTo>
                    <a:pt x="7872571" y="22444"/>
                  </a:lnTo>
                  <a:lnTo>
                    <a:pt x="7900808" y="54647"/>
                  </a:lnTo>
                  <a:lnTo>
                    <a:pt x="7913168" y="88162"/>
                  </a:lnTo>
                  <a:lnTo>
                    <a:pt x="7914572" y="95217"/>
                  </a:lnTo>
                  <a:lnTo>
                    <a:pt x="7915273" y="102342"/>
                  </a:lnTo>
                  <a:lnTo>
                    <a:pt x="7915274" y="109537"/>
                  </a:lnTo>
                  <a:lnTo>
                    <a:pt x="7915274" y="3414712"/>
                  </a:lnTo>
                  <a:lnTo>
                    <a:pt x="7906934" y="3456630"/>
                  </a:lnTo>
                  <a:lnTo>
                    <a:pt x="7883190" y="3492167"/>
                  </a:lnTo>
                  <a:lnTo>
                    <a:pt x="7866590" y="3505790"/>
                  </a:lnTo>
                  <a:lnTo>
                    <a:pt x="7860610" y="3509785"/>
                  </a:lnTo>
                  <a:lnTo>
                    <a:pt x="7854298" y="3513156"/>
                  </a:lnTo>
                  <a:lnTo>
                    <a:pt x="7847653" y="3515905"/>
                  </a:lnTo>
                  <a:lnTo>
                    <a:pt x="7841009" y="3518659"/>
                  </a:lnTo>
                  <a:lnTo>
                    <a:pt x="7805737" y="3524249"/>
                  </a:lnTo>
                  <a:lnTo>
                    <a:pt x="109537" y="3524249"/>
                  </a:lnTo>
                  <a:lnTo>
                    <a:pt x="67619" y="3515905"/>
                  </a:lnTo>
                  <a:lnTo>
                    <a:pt x="60974" y="3513156"/>
                  </a:lnTo>
                  <a:lnTo>
                    <a:pt x="26997" y="3487075"/>
                  </a:lnTo>
                  <a:lnTo>
                    <a:pt x="5585" y="3449979"/>
                  </a:lnTo>
                  <a:lnTo>
                    <a:pt x="0" y="3421902"/>
                  </a:lnTo>
                  <a:lnTo>
                    <a:pt x="0" y="3414712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8774" y="781047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4900" y="217337"/>
            <a:ext cx="7382699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0" dirty="0"/>
              <a:t>Conclusion</a:t>
            </a:r>
            <a:r>
              <a:rPr sz="2450" spc="-150" dirty="0"/>
              <a:t>:</a:t>
            </a:r>
            <a:r>
              <a:rPr sz="2450" spc="-95" dirty="0"/>
              <a:t> </a:t>
            </a:r>
            <a:r>
              <a:rPr spc="-130" dirty="0"/>
              <a:t>Driving</a:t>
            </a:r>
            <a:r>
              <a:rPr spc="-125" dirty="0"/>
              <a:t> </a:t>
            </a:r>
            <a:r>
              <a:rPr spc="-105" dirty="0"/>
              <a:t>Profitability</a:t>
            </a:r>
            <a:r>
              <a:rPr spc="-125" dirty="0"/>
              <a:t> </a:t>
            </a:r>
            <a:r>
              <a:rPr spc="-105" dirty="0"/>
              <a:t>with</a:t>
            </a:r>
            <a:r>
              <a:rPr spc="-120" dirty="0"/>
              <a:t> </a:t>
            </a:r>
            <a:r>
              <a:rPr spc="-55" dirty="0"/>
              <a:t>Data</a:t>
            </a:r>
            <a:endParaRPr sz="2450" dirty="0"/>
          </a:p>
        </p:txBody>
      </p:sp>
      <p:sp>
        <p:nvSpPr>
          <p:cNvPr id="6" name="object 6"/>
          <p:cNvSpPr txBox="1"/>
          <p:nvPr/>
        </p:nvSpPr>
        <p:spPr>
          <a:xfrm>
            <a:off x="1764347" y="2069784"/>
            <a:ext cx="7164705" cy="2058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4799"/>
              </a:lnSpc>
              <a:spcBef>
                <a:spcPts val="90"/>
              </a:spcBef>
            </a:pPr>
            <a:r>
              <a:rPr sz="2000" b="1" spc="-80" dirty="0">
                <a:solidFill>
                  <a:srgbClr val="1F2937"/>
                </a:solidFill>
                <a:latin typeface="Arial"/>
                <a:cs typeface="Arial"/>
              </a:rPr>
              <a:t>Project</a:t>
            </a:r>
            <a:r>
              <a:rPr sz="2000" b="1" spc="-1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2000" b="1" spc="-80" dirty="0">
                <a:solidFill>
                  <a:srgbClr val="1F2937"/>
                </a:solidFill>
                <a:latin typeface="Arial"/>
                <a:cs typeface="Arial"/>
              </a:rPr>
              <a:t>Summary:</a:t>
            </a:r>
            <a:r>
              <a:rPr sz="2000" b="1" spc="-1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GrocerGenius</a:t>
            </a:r>
            <a:r>
              <a:rPr sz="2000" spc="-6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delivers</a:t>
            </a:r>
            <a:r>
              <a:rPr sz="20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an</a:t>
            </a:r>
            <a:r>
              <a:rPr sz="20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end-to-end</a:t>
            </a:r>
            <a:r>
              <a:rPr sz="20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machine</a:t>
            </a:r>
            <a:r>
              <a:rPr sz="20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pipeline</a:t>
            </a:r>
            <a:r>
              <a:rPr sz="20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predicting</a:t>
            </a:r>
            <a:r>
              <a:rPr sz="20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supermarket</a:t>
            </a:r>
            <a:r>
              <a:rPr sz="20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sales</a:t>
            </a:r>
            <a:r>
              <a:rPr sz="20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with</a:t>
            </a:r>
            <a:r>
              <a:rPr sz="20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a high</a:t>
            </a:r>
            <a:r>
              <a:rPr sz="20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degree</a:t>
            </a:r>
            <a:r>
              <a:rPr sz="20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accuracy,</a:t>
            </a:r>
            <a:r>
              <a:rPr sz="20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empowering strategic,</a:t>
            </a:r>
            <a:r>
              <a:rPr sz="20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F2937"/>
                </a:solidFill>
                <a:latin typeface="Microsoft Sans Serif"/>
                <a:cs typeface="Microsoft Sans Serif"/>
              </a:rPr>
              <a:t>data-</a:t>
            </a:r>
            <a:r>
              <a:rPr sz="20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informed decisions.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2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</a:pPr>
            <a:r>
              <a:rPr lang="en-IN" sz="1650" b="1" spc="-105" dirty="0">
                <a:solidFill>
                  <a:srgbClr val="374050"/>
                </a:solidFill>
                <a:latin typeface="Arial"/>
                <a:cs typeface="Arial"/>
              </a:rPr>
              <a:t>                                            </a:t>
            </a:r>
            <a:r>
              <a:rPr sz="2400" b="1" spc="-105" dirty="0">
                <a:solidFill>
                  <a:srgbClr val="374050"/>
                </a:solidFill>
                <a:latin typeface="Arial"/>
                <a:cs typeface="Arial"/>
              </a:rPr>
              <a:t>Business</a:t>
            </a:r>
            <a:r>
              <a:rPr sz="2400" b="1" spc="-45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374050"/>
                </a:solidFill>
                <a:latin typeface="Arial"/>
                <a:cs typeface="Arial"/>
              </a:rPr>
              <a:t>Value</a:t>
            </a:r>
            <a:r>
              <a:rPr sz="2400" b="1" spc="-4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374050"/>
                </a:solidFill>
                <a:latin typeface="Arial"/>
                <a:cs typeface="Arial"/>
              </a:rPr>
              <a:t>Proposition</a:t>
            </a:r>
            <a:r>
              <a:rPr sz="2400" spc="-10" dirty="0">
                <a:solidFill>
                  <a:srgbClr val="374050"/>
                </a:solidFill>
                <a:latin typeface="Segoe UI Symbol"/>
                <a:cs typeface="Segoe UI Symbol"/>
              </a:rPr>
              <a:t>:</a:t>
            </a:r>
            <a:endParaRPr sz="2400" dirty="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7467" y="4681661"/>
            <a:ext cx="2206625" cy="189071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14799"/>
              </a:lnSpc>
              <a:spcBef>
                <a:spcPts val="60"/>
              </a:spcBef>
            </a:pPr>
            <a:r>
              <a:rPr b="1" spc="-85" dirty="0">
                <a:solidFill>
                  <a:srgbClr val="15803C"/>
                </a:solidFill>
                <a:latin typeface="Arial"/>
                <a:cs typeface="Arial"/>
              </a:rPr>
              <a:t>Revenue</a:t>
            </a:r>
            <a:r>
              <a:rPr b="1" spc="-60" dirty="0">
                <a:solidFill>
                  <a:srgbClr val="15803C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15803C"/>
                </a:solidFill>
                <a:latin typeface="Arial"/>
                <a:cs typeface="Arial"/>
              </a:rPr>
              <a:t>Optimization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Drastically</a:t>
            </a:r>
            <a:r>
              <a:rPr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reduce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losses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from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stock-outs</a:t>
            </a:r>
            <a:r>
              <a:rPr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and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overstocking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.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7334" y="4875211"/>
            <a:ext cx="2232660" cy="15721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-635" algn="ctr">
              <a:lnSpc>
                <a:spcPct val="114999"/>
              </a:lnSpc>
              <a:spcBef>
                <a:spcPts val="60"/>
              </a:spcBef>
            </a:pPr>
            <a:r>
              <a:rPr b="1" spc="-80" dirty="0">
                <a:solidFill>
                  <a:srgbClr val="15803C"/>
                </a:solidFill>
                <a:latin typeface="Arial"/>
                <a:cs typeface="Arial"/>
              </a:rPr>
              <a:t>Improved</a:t>
            </a:r>
            <a:r>
              <a:rPr b="1" spc="-40" dirty="0">
                <a:solidFill>
                  <a:srgbClr val="15803C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15803C"/>
                </a:solidFill>
                <a:latin typeface="Arial"/>
                <a:cs typeface="Arial"/>
              </a:rPr>
              <a:t>Efficiency 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Streamline</a:t>
            </a:r>
            <a:r>
              <a:rPr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inventory 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management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supply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chain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operations.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3236" y="4875211"/>
            <a:ext cx="2172970" cy="125361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14999"/>
              </a:lnSpc>
              <a:spcBef>
                <a:spcPts val="60"/>
              </a:spcBef>
            </a:pPr>
            <a:r>
              <a:rPr b="1" spc="-85" dirty="0">
                <a:solidFill>
                  <a:srgbClr val="15803C"/>
                </a:solidFill>
                <a:latin typeface="Arial"/>
                <a:cs typeface="Arial"/>
              </a:rPr>
              <a:t>Enhanced</a:t>
            </a:r>
            <a:r>
              <a:rPr b="1" spc="-55" dirty="0">
                <a:solidFill>
                  <a:srgbClr val="15803C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15803C"/>
                </a:solidFill>
                <a:latin typeface="Arial"/>
                <a:cs typeface="Arial"/>
              </a:rPr>
              <a:t>Marketing 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Leverage</a:t>
            </a:r>
            <a:r>
              <a:rPr spc="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data-driven</a:t>
            </a:r>
            <a:r>
              <a:rPr spc="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insights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for</a:t>
            </a:r>
            <a:r>
              <a:rPr spc="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targeted,</a:t>
            </a:r>
            <a:r>
              <a:rPr spc="4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high-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ROI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promotions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.</a:t>
            </a:r>
            <a:endParaRPr sz="13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0649" y="-2"/>
            <a:ext cx="7924800" cy="3562350"/>
            <a:chOff x="1390649" y="-2"/>
            <a:chExt cx="7924800" cy="3562350"/>
          </a:xfrm>
        </p:grpSpPr>
        <p:sp>
          <p:nvSpPr>
            <p:cNvPr id="3" name="object 3"/>
            <p:cNvSpPr/>
            <p:nvPr/>
          </p:nvSpPr>
          <p:spPr>
            <a:xfrm>
              <a:off x="1395412" y="4759"/>
              <a:ext cx="7915275" cy="3552825"/>
            </a:xfrm>
            <a:custGeom>
              <a:avLst/>
              <a:gdLst/>
              <a:ahLst/>
              <a:cxnLst/>
              <a:rect l="l" t="t" r="r" b="b"/>
              <a:pathLst>
                <a:path w="7915275" h="3552825">
                  <a:moveTo>
                    <a:pt x="0" y="3443287"/>
                  </a:moveTo>
                  <a:lnTo>
                    <a:pt x="0" y="109537"/>
                  </a:lnTo>
                  <a:lnTo>
                    <a:pt x="0" y="102342"/>
                  </a:lnTo>
                  <a:lnTo>
                    <a:pt x="701" y="95217"/>
                  </a:lnTo>
                  <a:lnTo>
                    <a:pt x="2104" y="88162"/>
                  </a:lnTo>
                  <a:lnTo>
                    <a:pt x="3507" y="81106"/>
                  </a:lnTo>
                  <a:lnTo>
                    <a:pt x="5585" y="74255"/>
                  </a:lnTo>
                  <a:lnTo>
                    <a:pt x="26997" y="37160"/>
                  </a:lnTo>
                  <a:lnTo>
                    <a:pt x="32082" y="32077"/>
                  </a:lnTo>
                  <a:lnTo>
                    <a:pt x="37168" y="26989"/>
                  </a:lnTo>
                  <a:lnTo>
                    <a:pt x="74264" y="5585"/>
                  </a:lnTo>
                  <a:lnTo>
                    <a:pt x="102345" y="0"/>
                  </a:lnTo>
                  <a:lnTo>
                    <a:pt x="109537" y="0"/>
                  </a:lnTo>
                  <a:lnTo>
                    <a:pt x="7805737" y="0"/>
                  </a:lnTo>
                  <a:lnTo>
                    <a:pt x="7812929" y="0"/>
                  </a:lnTo>
                  <a:lnTo>
                    <a:pt x="7820051" y="701"/>
                  </a:lnTo>
                  <a:lnTo>
                    <a:pt x="7860610" y="14459"/>
                  </a:lnTo>
                  <a:lnTo>
                    <a:pt x="7866590" y="18454"/>
                  </a:lnTo>
                  <a:lnTo>
                    <a:pt x="7872571" y="22449"/>
                  </a:lnTo>
                  <a:lnTo>
                    <a:pt x="7878104" y="26989"/>
                  </a:lnTo>
                  <a:lnTo>
                    <a:pt x="7883190" y="32077"/>
                  </a:lnTo>
                  <a:lnTo>
                    <a:pt x="7888275" y="37160"/>
                  </a:lnTo>
                  <a:lnTo>
                    <a:pt x="7909687" y="74255"/>
                  </a:lnTo>
                  <a:lnTo>
                    <a:pt x="7913168" y="88162"/>
                  </a:lnTo>
                  <a:lnTo>
                    <a:pt x="7914572" y="95217"/>
                  </a:lnTo>
                  <a:lnTo>
                    <a:pt x="7915273" y="102342"/>
                  </a:lnTo>
                  <a:lnTo>
                    <a:pt x="7915274" y="109537"/>
                  </a:lnTo>
                  <a:lnTo>
                    <a:pt x="7915274" y="3443287"/>
                  </a:lnTo>
                  <a:lnTo>
                    <a:pt x="7915273" y="3450477"/>
                  </a:lnTo>
                  <a:lnTo>
                    <a:pt x="7914572" y="3457602"/>
                  </a:lnTo>
                  <a:lnTo>
                    <a:pt x="7913168" y="3464644"/>
                  </a:lnTo>
                  <a:lnTo>
                    <a:pt x="7911765" y="3471694"/>
                  </a:lnTo>
                  <a:lnTo>
                    <a:pt x="7892816" y="3510110"/>
                  </a:lnTo>
                  <a:lnTo>
                    <a:pt x="7866590" y="3534350"/>
                  </a:lnTo>
                  <a:lnTo>
                    <a:pt x="7860610" y="3538351"/>
                  </a:lnTo>
                  <a:lnTo>
                    <a:pt x="7854298" y="3541728"/>
                  </a:lnTo>
                  <a:lnTo>
                    <a:pt x="7847653" y="3544471"/>
                  </a:lnTo>
                  <a:lnTo>
                    <a:pt x="7841009" y="3547224"/>
                  </a:lnTo>
                  <a:lnTo>
                    <a:pt x="7834159" y="3549309"/>
                  </a:lnTo>
                  <a:lnTo>
                    <a:pt x="7827105" y="3550713"/>
                  </a:lnTo>
                  <a:lnTo>
                    <a:pt x="7820051" y="3552117"/>
                  </a:lnTo>
                  <a:lnTo>
                    <a:pt x="7812929" y="3552824"/>
                  </a:lnTo>
                  <a:lnTo>
                    <a:pt x="7805737" y="3552824"/>
                  </a:lnTo>
                  <a:lnTo>
                    <a:pt x="109537" y="3552824"/>
                  </a:lnTo>
                  <a:lnTo>
                    <a:pt x="102345" y="3552824"/>
                  </a:lnTo>
                  <a:lnTo>
                    <a:pt x="95221" y="3552117"/>
                  </a:lnTo>
                  <a:lnTo>
                    <a:pt x="88167" y="3550713"/>
                  </a:lnTo>
                  <a:lnTo>
                    <a:pt x="81113" y="3549309"/>
                  </a:lnTo>
                  <a:lnTo>
                    <a:pt x="74264" y="3547224"/>
                  </a:lnTo>
                  <a:lnTo>
                    <a:pt x="67619" y="3544471"/>
                  </a:lnTo>
                  <a:lnTo>
                    <a:pt x="60974" y="3541728"/>
                  </a:lnTo>
                  <a:lnTo>
                    <a:pt x="54661" y="3538351"/>
                  </a:lnTo>
                  <a:lnTo>
                    <a:pt x="48681" y="3534350"/>
                  </a:lnTo>
                  <a:lnTo>
                    <a:pt x="42701" y="3530360"/>
                  </a:lnTo>
                  <a:lnTo>
                    <a:pt x="18460" y="3504130"/>
                  </a:lnTo>
                  <a:lnTo>
                    <a:pt x="14464" y="3498149"/>
                  </a:lnTo>
                  <a:lnTo>
                    <a:pt x="2104" y="3464644"/>
                  </a:lnTo>
                  <a:lnTo>
                    <a:pt x="701" y="3457602"/>
                  </a:lnTo>
                  <a:lnTo>
                    <a:pt x="0" y="3450477"/>
                  </a:lnTo>
                  <a:lnTo>
                    <a:pt x="0" y="3443287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8774" y="781047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8774" y="2019296"/>
              <a:ext cx="7448550" cy="9525"/>
            </a:xfrm>
            <a:custGeom>
              <a:avLst/>
              <a:gdLst/>
              <a:ahLst/>
              <a:cxnLst/>
              <a:rect l="l" t="t" r="r" b="b"/>
              <a:pathLst>
                <a:path w="7448550" h="9525">
                  <a:moveTo>
                    <a:pt x="744854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9524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5055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Acknowledgements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57065" y="990147"/>
            <a:ext cx="6382385" cy="7143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14799"/>
              </a:lnSpc>
              <a:spcBef>
                <a:spcPts val="60"/>
              </a:spcBef>
            </a:pPr>
            <a:r>
              <a:rPr sz="1300" spc="-80" dirty="0">
                <a:solidFill>
                  <a:srgbClr val="1F2937"/>
                </a:solidFill>
                <a:latin typeface="Microsoft Sans Serif"/>
                <a:cs typeface="Microsoft Sans Serif"/>
              </a:rPr>
              <a:t>We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would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like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express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our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heartfelt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gratitude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our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mentor,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50" b="1" spc="-70" dirty="0">
                <a:solidFill>
                  <a:srgbClr val="1F2937"/>
                </a:solidFill>
                <a:latin typeface="Arial"/>
                <a:cs typeface="Arial"/>
              </a:rPr>
              <a:t>Sir</a:t>
            </a:r>
            <a:r>
              <a:rPr sz="1350" b="1" spc="-9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55" dirty="0">
                <a:solidFill>
                  <a:srgbClr val="1F2937"/>
                </a:solidFill>
                <a:latin typeface="Arial"/>
                <a:cs typeface="Arial"/>
              </a:rPr>
              <a:t>Vijaykumar</a:t>
            </a:r>
            <a:r>
              <a:rPr sz="1300" spc="-55" dirty="0">
                <a:solidFill>
                  <a:srgbClr val="1F2937"/>
                </a:solidFill>
                <a:latin typeface="Microsoft Sans Serif"/>
                <a:cs typeface="Microsoft Sans Serif"/>
              </a:rPr>
              <a:t>,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for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his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invaluable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guidance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support.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Our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thanks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also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go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everyone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at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Infosys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Springboard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who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contributed</a:t>
            </a:r>
            <a:r>
              <a:rPr sz="1300" spc="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this</a:t>
            </a:r>
            <a:r>
              <a:rPr sz="1300" spc="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project.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1513" y="2286634"/>
            <a:ext cx="1873885" cy="1027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450" b="1" spc="-75" dirty="0">
                <a:solidFill>
                  <a:srgbClr val="1F2937"/>
                </a:solidFill>
                <a:latin typeface="Arial"/>
                <a:cs typeface="Arial"/>
              </a:rPr>
              <a:t>Thank</a:t>
            </a:r>
            <a:r>
              <a:rPr sz="2450" b="1" spc="-12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1F2937"/>
                </a:solidFill>
                <a:latin typeface="Arial"/>
                <a:cs typeface="Arial"/>
              </a:rPr>
              <a:t>You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85"/>
              </a:spcBef>
            </a:pPr>
            <a:r>
              <a:rPr sz="1450" b="1" spc="-65" dirty="0">
                <a:solidFill>
                  <a:srgbClr val="1F2937"/>
                </a:solidFill>
                <a:latin typeface="Arial"/>
                <a:cs typeface="Arial"/>
              </a:rPr>
              <a:t>Lovesh</a:t>
            </a:r>
            <a:r>
              <a:rPr sz="1450" b="1" spc="-5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450" b="1" spc="-20" dirty="0">
                <a:solidFill>
                  <a:srgbClr val="1F2937"/>
                </a:solidFill>
                <a:latin typeface="Arial"/>
                <a:cs typeface="Arial"/>
              </a:rPr>
              <a:t>Munet</a:t>
            </a:r>
            <a:r>
              <a:rPr sz="1450" b="1" spc="-4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550" b="1" spc="-20" dirty="0">
                <a:solidFill>
                  <a:srgbClr val="1F2937"/>
                </a:solidFill>
                <a:latin typeface="Trebuchet MS"/>
                <a:cs typeface="Trebuchet MS"/>
              </a:rPr>
              <a:t>(</a:t>
            </a:r>
            <a:r>
              <a:rPr sz="1450" b="1" spc="-20" dirty="0">
                <a:solidFill>
                  <a:srgbClr val="1F2937"/>
                </a:solidFill>
                <a:latin typeface="Arial"/>
                <a:cs typeface="Arial"/>
              </a:rPr>
              <a:t>Intern</a:t>
            </a:r>
            <a:r>
              <a:rPr sz="1550" b="1" spc="-20" dirty="0">
                <a:solidFill>
                  <a:srgbClr val="1F2937"/>
                </a:solidFill>
                <a:latin typeface="Trebuchet MS"/>
                <a:cs typeface="Trebuchet MS"/>
              </a:rPr>
              <a:t>)</a:t>
            </a:r>
            <a:endParaRPr sz="15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Project</a:t>
            </a:r>
            <a:r>
              <a:rPr sz="1300" spc="-2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Contributor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8500" y="-565150"/>
            <a:ext cx="8845549" cy="7283450"/>
            <a:chOff x="1390649" y="0"/>
            <a:chExt cx="7924800" cy="5162550"/>
          </a:xfrm>
        </p:grpSpPr>
        <p:sp>
          <p:nvSpPr>
            <p:cNvPr id="3" name="object 3"/>
            <p:cNvSpPr/>
            <p:nvPr/>
          </p:nvSpPr>
          <p:spPr>
            <a:xfrm>
              <a:off x="1395412" y="4762"/>
              <a:ext cx="7915275" cy="5153025"/>
            </a:xfrm>
            <a:custGeom>
              <a:avLst/>
              <a:gdLst/>
              <a:ahLst/>
              <a:cxnLst/>
              <a:rect l="l" t="t" r="r" b="b"/>
              <a:pathLst>
                <a:path w="7915275" h="5153025">
                  <a:moveTo>
                    <a:pt x="0" y="5043487"/>
                  </a:moveTo>
                  <a:lnTo>
                    <a:pt x="0" y="109537"/>
                  </a:lnTo>
                  <a:lnTo>
                    <a:pt x="0" y="102344"/>
                  </a:lnTo>
                  <a:lnTo>
                    <a:pt x="701" y="95220"/>
                  </a:lnTo>
                  <a:lnTo>
                    <a:pt x="2104" y="88167"/>
                  </a:lnTo>
                  <a:lnTo>
                    <a:pt x="3507" y="81113"/>
                  </a:lnTo>
                  <a:lnTo>
                    <a:pt x="5585" y="74263"/>
                  </a:lnTo>
                  <a:lnTo>
                    <a:pt x="8338" y="67618"/>
                  </a:lnTo>
                  <a:lnTo>
                    <a:pt x="11090" y="60973"/>
                  </a:lnTo>
                  <a:lnTo>
                    <a:pt x="14464" y="54661"/>
                  </a:lnTo>
                  <a:lnTo>
                    <a:pt x="18460" y="48680"/>
                  </a:lnTo>
                  <a:lnTo>
                    <a:pt x="22456" y="42700"/>
                  </a:lnTo>
                  <a:lnTo>
                    <a:pt x="26997" y="37167"/>
                  </a:lnTo>
                  <a:lnTo>
                    <a:pt x="32082" y="32082"/>
                  </a:lnTo>
                  <a:lnTo>
                    <a:pt x="37168" y="26997"/>
                  </a:lnTo>
                  <a:lnTo>
                    <a:pt x="74264" y="5585"/>
                  </a:lnTo>
                  <a:lnTo>
                    <a:pt x="102345" y="0"/>
                  </a:lnTo>
                  <a:lnTo>
                    <a:pt x="109537" y="0"/>
                  </a:lnTo>
                  <a:lnTo>
                    <a:pt x="7805737" y="0"/>
                  </a:lnTo>
                  <a:lnTo>
                    <a:pt x="7812929" y="0"/>
                  </a:lnTo>
                  <a:lnTo>
                    <a:pt x="7820051" y="701"/>
                  </a:lnTo>
                  <a:lnTo>
                    <a:pt x="7860610" y="14464"/>
                  </a:lnTo>
                  <a:lnTo>
                    <a:pt x="7892816" y="42700"/>
                  </a:lnTo>
                  <a:lnTo>
                    <a:pt x="7906934" y="67618"/>
                  </a:lnTo>
                  <a:lnTo>
                    <a:pt x="7909687" y="74263"/>
                  </a:lnTo>
                  <a:lnTo>
                    <a:pt x="7911765" y="81113"/>
                  </a:lnTo>
                  <a:lnTo>
                    <a:pt x="7913168" y="88167"/>
                  </a:lnTo>
                  <a:lnTo>
                    <a:pt x="7914572" y="95220"/>
                  </a:lnTo>
                  <a:lnTo>
                    <a:pt x="7915273" y="102344"/>
                  </a:lnTo>
                  <a:lnTo>
                    <a:pt x="7915274" y="109537"/>
                  </a:lnTo>
                  <a:lnTo>
                    <a:pt x="7915274" y="5043487"/>
                  </a:lnTo>
                  <a:lnTo>
                    <a:pt x="7906934" y="5085403"/>
                  </a:lnTo>
                  <a:lnTo>
                    <a:pt x="7904182" y="5092048"/>
                  </a:lnTo>
                  <a:lnTo>
                    <a:pt x="7878104" y="5126025"/>
                  </a:lnTo>
                  <a:lnTo>
                    <a:pt x="7847653" y="5144684"/>
                  </a:lnTo>
                  <a:lnTo>
                    <a:pt x="7841009" y="5147436"/>
                  </a:lnTo>
                  <a:lnTo>
                    <a:pt x="7805737" y="5153024"/>
                  </a:lnTo>
                  <a:lnTo>
                    <a:pt x="109537" y="5153024"/>
                  </a:lnTo>
                  <a:lnTo>
                    <a:pt x="67619" y="5144684"/>
                  </a:lnTo>
                  <a:lnTo>
                    <a:pt x="32082" y="5120940"/>
                  </a:lnTo>
                  <a:lnTo>
                    <a:pt x="8338" y="5085403"/>
                  </a:lnTo>
                  <a:lnTo>
                    <a:pt x="5585" y="5078758"/>
                  </a:lnTo>
                  <a:lnTo>
                    <a:pt x="3507" y="5071908"/>
                  </a:lnTo>
                  <a:lnTo>
                    <a:pt x="2104" y="5064855"/>
                  </a:lnTo>
                  <a:lnTo>
                    <a:pt x="701" y="5057801"/>
                  </a:lnTo>
                  <a:lnTo>
                    <a:pt x="0" y="5050678"/>
                  </a:lnTo>
                  <a:lnTo>
                    <a:pt x="0" y="5043487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8774" y="1209674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7824" y="4162424"/>
              <a:ext cx="7429500" cy="762000"/>
            </a:xfrm>
            <a:custGeom>
              <a:avLst/>
              <a:gdLst/>
              <a:ahLst/>
              <a:cxnLst/>
              <a:rect l="l" t="t" r="r" b="b"/>
              <a:pathLst>
                <a:path w="7429500" h="762000">
                  <a:moveTo>
                    <a:pt x="7376101" y="761999"/>
                  </a:moveTo>
                  <a:lnTo>
                    <a:pt x="33047" y="761998"/>
                  </a:lnTo>
                  <a:lnTo>
                    <a:pt x="4833" y="733721"/>
                  </a:lnTo>
                  <a:lnTo>
                    <a:pt x="0" y="712427"/>
                  </a:lnTo>
                  <a:lnTo>
                    <a:pt x="0" y="704849"/>
                  </a:lnTo>
                  <a:lnTo>
                    <a:pt x="0" y="49571"/>
                  </a:lnTo>
                  <a:lnTo>
                    <a:pt x="14731" y="11379"/>
                  </a:lnTo>
                  <a:lnTo>
                    <a:pt x="33047" y="0"/>
                  </a:lnTo>
                  <a:lnTo>
                    <a:pt x="7376101" y="0"/>
                  </a:lnTo>
                  <a:lnTo>
                    <a:pt x="7415413" y="19391"/>
                  </a:lnTo>
                  <a:lnTo>
                    <a:pt x="7429499" y="53397"/>
                  </a:lnTo>
                  <a:lnTo>
                    <a:pt x="7429499" y="708602"/>
                  </a:lnTo>
                  <a:lnTo>
                    <a:pt x="7410106" y="747914"/>
                  </a:lnTo>
                  <a:lnTo>
                    <a:pt x="7379817" y="761633"/>
                  </a:lnTo>
                  <a:lnTo>
                    <a:pt x="7376101" y="7619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8774" y="4162424"/>
              <a:ext cx="52069" cy="762000"/>
            </a:xfrm>
            <a:custGeom>
              <a:avLst/>
              <a:gdLst/>
              <a:ahLst/>
              <a:cxnLst/>
              <a:rect l="l" t="t" r="r" b="b"/>
              <a:pathLst>
                <a:path w="52069" h="762000">
                  <a:moveTo>
                    <a:pt x="51889" y="761999"/>
                  </a:moveTo>
                  <a:lnTo>
                    <a:pt x="49571" y="761999"/>
                  </a:lnTo>
                  <a:lnTo>
                    <a:pt x="42281" y="760550"/>
                  </a:lnTo>
                  <a:lnTo>
                    <a:pt x="7250" y="733722"/>
                  </a:lnTo>
                  <a:lnTo>
                    <a:pt x="0" y="712428"/>
                  </a:lnTo>
                  <a:lnTo>
                    <a:pt x="0" y="49571"/>
                  </a:lnTo>
                  <a:lnTo>
                    <a:pt x="22097" y="11379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80"/>
                  </a:lnTo>
                  <a:lnTo>
                    <a:pt x="43679" y="16738"/>
                  </a:lnTo>
                  <a:lnTo>
                    <a:pt x="41238" y="25541"/>
                  </a:lnTo>
                  <a:lnTo>
                    <a:pt x="39494" y="35211"/>
                  </a:lnTo>
                  <a:lnTo>
                    <a:pt x="38448" y="45747"/>
                  </a:lnTo>
                  <a:lnTo>
                    <a:pt x="38100" y="57150"/>
                  </a:lnTo>
                  <a:lnTo>
                    <a:pt x="38100" y="704850"/>
                  </a:lnTo>
                  <a:lnTo>
                    <a:pt x="43679" y="745261"/>
                  </a:lnTo>
                  <a:lnTo>
                    <a:pt x="47399" y="756420"/>
                  </a:lnTo>
                  <a:lnTo>
                    <a:pt x="51889" y="7619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11312" y="175859"/>
            <a:ext cx="720407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100"/>
              </a:spcBef>
            </a:pPr>
            <a:r>
              <a:rPr spc="-114" dirty="0"/>
              <a:t>The</a:t>
            </a:r>
            <a:r>
              <a:rPr spc="-130" dirty="0"/>
              <a:t> </a:t>
            </a:r>
            <a:r>
              <a:rPr spc="-125" dirty="0"/>
              <a:t>Challenge</a:t>
            </a:r>
            <a:r>
              <a:rPr sz="2450" spc="-125" dirty="0"/>
              <a:t>:</a:t>
            </a:r>
            <a:r>
              <a:rPr sz="2450" spc="-90" dirty="0"/>
              <a:t> </a:t>
            </a:r>
            <a:r>
              <a:rPr spc="-125" dirty="0"/>
              <a:t>Navigating</a:t>
            </a:r>
            <a:r>
              <a:rPr spc="-130" dirty="0"/>
              <a:t> </a:t>
            </a:r>
            <a:r>
              <a:rPr spc="-105" dirty="0"/>
              <a:t>the</a:t>
            </a:r>
            <a:r>
              <a:rPr spc="-125" dirty="0"/>
              <a:t> Competitive </a:t>
            </a:r>
            <a:r>
              <a:rPr spc="-100" dirty="0"/>
              <a:t>Grocery </a:t>
            </a:r>
            <a:r>
              <a:rPr spc="-40" dirty="0"/>
              <a:t>Landscape</a:t>
            </a:r>
            <a:endParaRPr sz="2450"/>
          </a:p>
        </p:txBody>
      </p:sp>
      <p:sp>
        <p:nvSpPr>
          <p:cNvPr id="8" name="object 8"/>
          <p:cNvSpPr txBox="1"/>
          <p:nvPr/>
        </p:nvSpPr>
        <p:spPr>
          <a:xfrm>
            <a:off x="1611312" y="1178062"/>
            <a:ext cx="7253605" cy="482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In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highly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competitive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supermarket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industry,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precision in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forecasting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is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not just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advantage—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it's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essential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for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survival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growth.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3293" y="2644718"/>
            <a:ext cx="2324100" cy="1714500"/>
          </a:xfrm>
          <a:custGeom>
            <a:avLst/>
            <a:gdLst/>
            <a:ahLst/>
            <a:cxnLst/>
            <a:rect l="l" t="t" r="r" b="b"/>
            <a:pathLst>
              <a:path w="2324100" h="1714500">
                <a:moveTo>
                  <a:pt x="2252903" y="1714498"/>
                </a:moveTo>
                <a:lnTo>
                  <a:pt x="71196" y="1714498"/>
                </a:lnTo>
                <a:lnTo>
                  <a:pt x="66241" y="1714010"/>
                </a:lnTo>
                <a:lnTo>
                  <a:pt x="29705" y="1698876"/>
                </a:lnTo>
                <a:lnTo>
                  <a:pt x="3885" y="1662836"/>
                </a:lnTo>
                <a:lnTo>
                  <a:pt x="0" y="1643303"/>
                </a:lnTo>
                <a:lnTo>
                  <a:pt x="0" y="1638299"/>
                </a:lnTo>
                <a:lnTo>
                  <a:pt x="0" y="71196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2252903" y="0"/>
                </a:lnTo>
                <a:lnTo>
                  <a:pt x="2294394" y="15621"/>
                </a:lnTo>
                <a:lnTo>
                  <a:pt x="2320213" y="51660"/>
                </a:lnTo>
                <a:lnTo>
                  <a:pt x="2324099" y="71196"/>
                </a:lnTo>
                <a:lnTo>
                  <a:pt x="2324099" y="1643303"/>
                </a:lnTo>
                <a:lnTo>
                  <a:pt x="2308477" y="1684792"/>
                </a:lnTo>
                <a:lnTo>
                  <a:pt x="2272437" y="1710612"/>
                </a:lnTo>
                <a:lnTo>
                  <a:pt x="2257858" y="1714010"/>
                </a:lnTo>
                <a:lnTo>
                  <a:pt x="2252903" y="1714498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46028" y="2974283"/>
            <a:ext cx="1738630" cy="138493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450" b="1" spc="-35" dirty="0">
                <a:solidFill>
                  <a:srgbClr val="B91B1B"/>
                </a:solidFill>
                <a:latin typeface="Arial"/>
                <a:cs typeface="Arial"/>
              </a:rPr>
              <a:t>Inventory</a:t>
            </a:r>
            <a:r>
              <a:rPr sz="1450" b="1" spc="-25" dirty="0">
                <a:solidFill>
                  <a:srgbClr val="B91B1B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B91B1B"/>
                </a:solidFill>
                <a:latin typeface="Arial"/>
                <a:cs typeface="Arial"/>
              </a:rPr>
              <a:t>Imbalance</a:t>
            </a:r>
            <a:endParaRPr sz="1450" dirty="0">
              <a:latin typeface="Arial"/>
              <a:cs typeface="Arial"/>
            </a:endParaRPr>
          </a:p>
          <a:p>
            <a:pPr marL="64769" marR="57150" algn="ctr">
              <a:lnSpc>
                <a:spcPct val="114300"/>
              </a:lnSpc>
              <a:spcBef>
                <a:spcPts val="735"/>
              </a:spcBef>
            </a:pPr>
            <a:r>
              <a:rPr sz="1300" spc="-20" dirty="0">
                <a:solidFill>
                  <a:srgbClr val="4A5462"/>
                </a:solidFill>
                <a:latin typeface="Microsoft Sans Serif"/>
                <a:cs typeface="Microsoft Sans Serif"/>
              </a:rPr>
              <a:t>Traditional</a:t>
            </a:r>
            <a:r>
              <a:rPr sz="1300" spc="2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forecasting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leads</a:t>
            </a:r>
            <a:r>
              <a:rPr sz="1300" spc="-45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to</a:t>
            </a:r>
            <a:r>
              <a:rPr sz="1300" spc="-45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costly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overstocking</a:t>
            </a:r>
            <a:r>
              <a:rPr sz="1300" spc="-25" dirty="0">
                <a:solidFill>
                  <a:srgbClr val="4A5462"/>
                </a:solidFill>
                <a:latin typeface="Microsoft Sans Serif"/>
                <a:cs typeface="Microsoft Sans Serif"/>
              </a:rPr>
              <a:t> or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frustrating</a:t>
            </a:r>
            <a:r>
              <a:rPr sz="1300" spc="13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stock</a:t>
            </a:r>
            <a:r>
              <a:rPr sz="1350" dirty="0">
                <a:solidFill>
                  <a:srgbClr val="4A5462"/>
                </a:solidFill>
                <a:latin typeface="Microsoft Sans Serif"/>
                <a:cs typeface="Microsoft Sans Serif"/>
              </a:rPr>
              <a:t>-</a:t>
            </a:r>
            <a:r>
              <a:rPr sz="1300" spc="-20" dirty="0">
                <a:solidFill>
                  <a:srgbClr val="4A5462"/>
                </a:solidFill>
                <a:latin typeface="Microsoft Sans Serif"/>
                <a:cs typeface="Microsoft Sans Serif"/>
              </a:rPr>
              <a:t>outs</a:t>
            </a:r>
            <a:r>
              <a:rPr sz="1350" spc="-20" dirty="0">
                <a:solidFill>
                  <a:srgbClr val="4A5462"/>
                </a:solidFill>
                <a:latin typeface="Microsoft Sans Serif"/>
                <a:cs typeface="Microsoft Sans Serif"/>
              </a:rPr>
              <a:t>.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44082" y="2810556"/>
            <a:ext cx="2333625" cy="1714500"/>
          </a:xfrm>
          <a:custGeom>
            <a:avLst/>
            <a:gdLst/>
            <a:ahLst/>
            <a:cxnLst/>
            <a:rect l="l" t="t" r="r" b="b"/>
            <a:pathLst>
              <a:path w="2333625" h="1714500">
                <a:moveTo>
                  <a:pt x="2262428" y="1714498"/>
                </a:moveTo>
                <a:lnTo>
                  <a:pt x="71196" y="1714498"/>
                </a:lnTo>
                <a:lnTo>
                  <a:pt x="66241" y="1714010"/>
                </a:lnTo>
                <a:lnTo>
                  <a:pt x="29705" y="1698876"/>
                </a:lnTo>
                <a:lnTo>
                  <a:pt x="3885" y="1662836"/>
                </a:lnTo>
                <a:lnTo>
                  <a:pt x="0" y="1643303"/>
                </a:lnTo>
                <a:lnTo>
                  <a:pt x="0" y="1638299"/>
                </a:lnTo>
                <a:lnTo>
                  <a:pt x="0" y="71196"/>
                </a:lnTo>
                <a:lnTo>
                  <a:pt x="15621" y="29703"/>
                </a:lnTo>
                <a:lnTo>
                  <a:pt x="51661" y="3884"/>
                </a:lnTo>
                <a:lnTo>
                  <a:pt x="71196" y="0"/>
                </a:lnTo>
                <a:lnTo>
                  <a:pt x="2262428" y="0"/>
                </a:lnTo>
                <a:lnTo>
                  <a:pt x="2303918" y="15621"/>
                </a:lnTo>
                <a:lnTo>
                  <a:pt x="2329738" y="51660"/>
                </a:lnTo>
                <a:lnTo>
                  <a:pt x="2333625" y="71196"/>
                </a:lnTo>
                <a:lnTo>
                  <a:pt x="2333625" y="1643303"/>
                </a:lnTo>
                <a:lnTo>
                  <a:pt x="2318002" y="1684792"/>
                </a:lnTo>
                <a:lnTo>
                  <a:pt x="2281961" y="1710612"/>
                </a:lnTo>
                <a:lnTo>
                  <a:pt x="2267383" y="1714010"/>
                </a:lnTo>
                <a:lnTo>
                  <a:pt x="2262428" y="1714498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79627" y="3130887"/>
            <a:ext cx="1887855" cy="1156335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450" b="1" spc="-35" dirty="0">
                <a:solidFill>
                  <a:srgbClr val="A16107"/>
                </a:solidFill>
                <a:latin typeface="Arial"/>
                <a:cs typeface="Arial"/>
              </a:rPr>
              <a:t>Increased</a:t>
            </a:r>
            <a:r>
              <a:rPr sz="1450" b="1" spc="-40" dirty="0">
                <a:solidFill>
                  <a:srgbClr val="A16107"/>
                </a:solidFill>
                <a:latin typeface="Arial"/>
                <a:cs typeface="Arial"/>
              </a:rPr>
              <a:t> </a:t>
            </a:r>
            <a:r>
              <a:rPr sz="1450" b="1" spc="-20" dirty="0">
                <a:solidFill>
                  <a:srgbClr val="A16107"/>
                </a:solidFill>
                <a:latin typeface="Arial"/>
                <a:cs typeface="Arial"/>
              </a:rPr>
              <a:t>Waste</a:t>
            </a:r>
            <a:endParaRPr sz="145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13799"/>
              </a:lnSpc>
              <a:spcBef>
                <a:spcPts val="745"/>
              </a:spcBef>
            </a:pP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Poor</a:t>
            </a:r>
            <a:r>
              <a:rPr sz="1300" spc="-35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predictions</a:t>
            </a:r>
            <a:r>
              <a:rPr sz="1300" spc="-35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4A5462"/>
                </a:solidFill>
                <a:latin typeface="Microsoft Sans Serif"/>
                <a:cs typeface="Microsoft Sans Serif"/>
              </a:rPr>
              <a:t>for 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perishable</a:t>
            </a:r>
            <a:r>
              <a:rPr sz="1300" spc="-15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goods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result</a:t>
            </a:r>
            <a:r>
              <a:rPr sz="1300" spc="-15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4A5462"/>
                </a:solidFill>
                <a:latin typeface="Microsoft Sans Serif"/>
                <a:cs typeface="Microsoft Sans Serif"/>
              </a:rPr>
              <a:t>in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significant</a:t>
            </a:r>
            <a:r>
              <a:rPr sz="1300" spc="-2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financial</a:t>
            </a:r>
            <a:r>
              <a:rPr sz="1300" spc="-2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loss</a:t>
            </a:r>
            <a:r>
              <a:rPr sz="135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.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40613" y="2809501"/>
            <a:ext cx="2333625" cy="1714500"/>
          </a:xfrm>
          <a:custGeom>
            <a:avLst/>
            <a:gdLst/>
            <a:ahLst/>
            <a:cxnLst/>
            <a:rect l="l" t="t" r="r" b="b"/>
            <a:pathLst>
              <a:path w="2333625" h="1714500">
                <a:moveTo>
                  <a:pt x="2262428" y="1714498"/>
                </a:moveTo>
                <a:lnTo>
                  <a:pt x="71196" y="1714498"/>
                </a:lnTo>
                <a:lnTo>
                  <a:pt x="66240" y="1714010"/>
                </a:lnTo>
                <a:lnTo>
                  <a:pt x="29703" y="1698876"/>
                </a:lnTo>
                <a:lnTo>
                  <a:pt x="3885" y="1662836"/>
                </a:lnTo>
                <a:lnTo>
                  <a:pt x="0" y="1643303"/>
                </a:lnTo>
                <a:lnTo>
                  <a:pt x="0" y="1638299"/>
                </a:lnTo>
                <a:lnTo>
                  <a:pt x="0" y="71196"/>
                </a:lnTo>
                <a:lnTo>
                  <a:pt x="15620" y="29703"/>
                </a:lnTo>
                <a:lnTo>
                  <a:pt x="51660" y="3884"/>
                </a:lnTo>
                <a:lnTo>
                  <a:pt x="71196" y="0"/>
                </a:lnTo>
                <a:lnTo>
                  <a:pt x="2262428" y="0"/>
                </a:lnTo>
                <a:lnTo>
                  <a:pt x="2303918" y="15621"/>
                </a:lnTo>
                <a:lnTo>
                  <a:pt x="2329737" y="51660"/>
                </a:lnTo>
                <a:lnTo>
                  <a:pt x="2333624" y="71196"/>
                </a:lnTo>
                <a:lnTo>
                  <a:pt x="2333624" y="1643303"/>
                </a:lnTo>
                <a:lnTo>
                  <a:pt x="2318001" y="1684792"/>
                </a:lnTo>
                <a:lnTo>
                  <a:pt x="2281962" y="1710612"/>
                </a:lnTo>
                <a:lnTo>
                  <a:pt x="2267382" y="1714010"/>
                </a:lnTo>
                <a:lnTo>
                  <a:pt x="2262428" y="1714498"/>
                </a:lnTo>
                <a:close/>
              </a:path>
            </a:pathLst>
          </a:custGeom>
          <a:solidFill>
            <a:srgbClr val="F9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15727" y="2868282"/>
            <a:ext cx="1731645" cy="139636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500" b="1" spc="-60" dirty="0">
                <a:solidFill>
                  <a:srgbClr val="15803C"/>
                </a:solidFill>
                <a:latin typeface="Arial"/>
                <a:cs typeface="Arial"/>
              </a:rPr>
              <a:t>Missed</a:t>
            </a:r>
            <a:r>
              <a:rPr sz="1500" b="1" spc="-70" dirty="0">
                <a:solidFill>
                  <a:srgbClr val="15803C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15803C"/>
                </a:solidFill>
                <a:latin typeface="Arial"/>
                <a:cs typeface="Arial"/>
              </a:rPr>
              <a:t>Revenue</a:t>
            </a:r>
            <a:endParaRPr sz="1500" dirty="0">
              <a:latin typeface="Arial"/>
              <a:cs typeface="Arial"/>
            </a:endParaRPr>
          </a:p>
          <a:p>
            <a:pPr marL="12700" marR="5080" algn="ctr">
              <a:lnSpc>
                <a:spcPct val="114300"/>
              </a:lnSpc>
              <a:spcBef>
                <a:spcPts val="725"/>
              </a:spcBef>
            </a:pP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Inaccurate</a:t>
            </a:r>
            <a:r>
              <a:rPr sz="1300" spc="-15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forecasting </a:t>
            </a:r>
            <a:r>
              <a:rPr sz="1300" spc="-20" dirty="0">
                <a:solidFill>
                  <a:srgbClr val="4A5462"/>
                </a:solidFill>
                <a:latin typeface="Microsoft Sans Serif"/>
                <a:cs typeface="Microsoft Sans Serif"/>
              </a:rPr>
              <a:t>means</a:t>
            </a:r>
            <a:r>
              <a:rPr sz="1300" spc="-4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missed </a:t>
            </a:r>
            <a:r>
              <a:rPr sz="1300" dirty="0">
                <a:solidFill>
                  <a:srgbClr val="4A5462"/>
                </a:solidFill>
                <a:latin typeface="Microsoft Sans Serif"/>
                <a:cs typeface="Microsoft Sans Serif"/>
              </a:rPr>
              <a:t>opportunities</a:t>
            </a:r>
            <a:r>
              <a:rPr sz="1300" spc="1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4A5462"/>
                </a:solidFill>
                <a:latin typeface="Microsoft Sans Serif"/>
                <a:cs typeface="Microsoft Sans Serif"/>
              </a:rPr>
              <a:t>for 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maximizing</a:t>
            </a:r>
            <a:r>
              <a:rPr sz="1300" spc="-50" dirty="0">
                <a:solidFill>
                  <a:srgbClr val="4A5462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profitability</a:t>
            </a:r>
            <a:r>
              <a:rPr sz="1350" spc="-10" dirty="0">
                <a:solidFill>
                  <a:srgbClr val="4A5462"/>
                </a:solidFill>
                <a:latin typeface="Microsoft Sans Serif"/>
                <a:cs typeface="Microsoft Sans Serif"/>
              </a:rPr>
              <a:t>.</a:t>
            </a:r>
            <a:endParaRPr sz="1350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8947" y="5354127"/>
            <a:ext cx="7274559" cy="932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b="1" spc="-95" dirty="0">
                <a:solidFill>
                  <a:srgbClr val="1F2937"/>
                </a:solidFill>
                <a:latin typeface="Arial"/>
                <a:cs typeface="Arial"/>
              </a:rPr>
              <a:t>Our </a:t>
            </a:r>
            <a:r>
              <a:rPr b="1" spc="-80" dirty="0">
                <a:solidFill>
                  <a:srgbClr val="1F2937"/>
                </a:solidFill>
                <a:latin typeface="Arial"/>
                <a:cs typeface="Arial"/>
              </a:rPr>
              <a:t>Solution:</a:t>
            </a:r>
            <a:r>
              <a:rPr b="1" spc="-9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b="1" spc="-80" dirty="0">
                <a:solidFill>
                  <a:srgbClr val="1F2937"/>
                </a:solidFill>
                <a:latin typeface="Arial"/>
                <a:cs typeface="Arial"/>
              </a:rPr>
              <a:t>GrocerGenius</a:t>
            </a:r>
            <a:r>
              <a:rPr b="1" spc="-4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pc="440" dirty="0">
                <a:solidFill>
                  <a:srgbClr val="1F2937"/>
                </a:solidFill>
                <a:latin typeface="Microsoft Sans Serif"/>
                <a:cs typeface="Microsoft Sans Serif"/>
              </a:rPr>
              <a:t>—</a:t>
            </a:r>
            <a:r>
              <a:rPr spc="-4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An</a:t>
            </a:r>
            <a:r>
              <a:rPr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AI-powered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platform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that</a:t>
            </a:r>
            <a:r>
              <a:rPr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leverages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machine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learning</a:t>
            </a:r>
            <a:r>
              <a:rPr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deliver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precise,</a:t>
            </a:r>
            <a:r>
              <a:rPr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actionable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sales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predictions,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transforming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raw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data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into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1F2937"/>
                </a:solidFill>
                <a:latin typeface="Microsoft Sans Serif"/>
                <a:cs typeface="Microsoft Sans Serif"/>
              </a:rPr>
              <a:t>strategic</a:t>
            </a:r>
            <a:r>
              <a:rPr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intelligence.</a:t>
            </a:r>
            <a:endParaRPr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0649" y="0"/>
            <a:ext cx="7924800" cy="4448175"/>
            <a:chOff x="1390649" y="0"/>
            <a:chExt cx="7924800" cy="4448175"/>
          </a:xfrm>
        </p:grpSpPr>
        <p:sp>
          <p:nvSpPr>
            <p:cNvPr id="3" name="object 3"/>
            <p:cNvSpPr/>
            <p:nvPr/>
          </p:nvSpPr>
          <p:spPr>
            <a:xfrm>
              <a:off x="1395412" y="4761"/>
              <a:ext cx="7915275" cy="4438650"/>
            </a:xfrm>
            <a:custGeom>
              <a:avLst/>
              <a:gdLst/>
              <a:ahLst/>
              <a:cxnLst/>
              <a:rect l="l" t="t" r="r" b="b"/>
              <a:pathLst>
                <a:path w="7915275" h="4438650">
                  <a:moveTo>
                    <a:pt x="0" y="4329112"/>
                  </a:moveTo>
                  <a:lnTo>
                    <a:pt x="0" y="109537"/>
                  </a:lnTo>
                  <a:lnTo>
                    <a:pt x="0" y="102344"/>
                  </a:lnTo>
                  <a:lnTo>
                    <a:pt x="701" y="95222"/>
                  </a:lnTo>
                  <a:lnTo>
                    <a:pt x="2104" y="88167"/>
                  </a:lnTo>
                  <a:lnTo>
                    <a:pt x="3507" y="81113"/>
                  </a:lnTo>
                  <a:lnTo>
                    <a:pt x="5585" y="74264"/>
                  </a:lnTo>
                  <a:lnTo>
                    <a:pt x="8338" y="67619"/>
                  </a:lnTo>
                  <a:lnTo>
                    <a:pt x="11090" y="60974"/>
                  </a:lnTo>
                  <a:lnTo>
                    <a:pt x="32082" y="32082"/>
                  </a:lnTo>
                  <a:lnTo>
                    <a:pt x="37168" y="26996"/>
                  </a:lnTo>
                  <a:lnTo>
                    <a:pt x="42701" y="22455"/>
                  </a:lnTo>
                  <a:lnTo>
                    <a:pt x="48681" y="18460"/>
                  </a:lnTo>
                  <a:lnTo>
                    <a:pt x="54661" y="14464"/>
                  </a:lnTo>
                  <a:lnTo>
                    <a:pt x="88167" y="2104"/>
                  </a:lnTo>
                  <a:lnTo>
                    <a:pt x="95221" y="701"/>
                  </a:lnTo>
                  <a:lnTo>
                    <a:pt x="102345" y="0"/>
                  </a:lnTo>
                  <a:lnTo>
                    <a:pt x="109537" y="0"/>
                  </a:lnTo>
                  <a:lnTo>
                    <a:pt x="7805737" y="0"/>
                  </a:lnTo>
                  <a:lnTo>
                    <a:pt x="7812929" y="0"/>
                  </a:lnTo>
                  <a:lnTo>
                    <a:pt x="7820051" y="701"/>
                  </a:lnTo>
                  <a:lnTo>
                    <a:pt x="7827105" y="2104"/>
                  </a:lnTo>
                  <a:lnTo>
                    <a:pt x="7834159" y="3506"/>
                  </a:lnTo>
                  <a:lnTo>
                    <a:pt x="7866590" y="18459"/>
                  </a:lnTo>
                  <a:lnTo>
                    <a:pt x="7872571" y="22455"/>
                  </a:lnTo>
                  <a:lnTo>
                    <a:pt x="7878104" y="26996"/>
                  </a:lnTo>
                  <a:lnTo>
                    <a:pt x="7883190" y="32082"/>
                  </a:lnTo>
                  <a:lnTo>
                    <a:pt x="7888275" y="37168"/>
                  </a:lnTo>
                  <a:lnTo>
                    <a:pt x="7906934" y="67619"/>
                  </a:lnTo>
                  <a:lnTo>
                    <a:pt x="7909687" y="74264"/>
                  </a:lnTo>
                  <a:lnTo>
                    <a:pt x="7911765" y="81113"/>
                  </a:lnTo>
                  <a:lnTo>
                    <a:pt x="7913168" y="88167"/>
                  </a:lnTo>
                  <a:lnTo>
                    <a:pt x="7914572" y="95222"/>
                  </a:lnTo>
                  <a:lnTo>
                    <a:pt x="7915273" y="102344"/>
                  </a:lnTo>
                  <a:lnTo>
                    <a:pt x="7915274" y="109537"/>
                  </a:lnTo>
                  <a:lnTo>
                    <a:pt x="7915274" y="4329112"/>
                  </a:lnTo>
                  <a:lnTo>
                    <a:pt x="7915273" y="4336303"/>
                  </a:lnTo>
                  <a:lnTo>
                    <a:pt x="7914572" y="4343426"/>
                  </a:lnTo>
                  <a:lnTo>
                    <a:pt x="7913168" y="4350480"/>
                  </a:lnTo>
                  <a:lnTo>
                    <a:pt x="7911765" y="4357534"/>
                  </a:lnTo>
                  <a:lnTo>
                    <a:pt x="7896812" y="4389966"/>
                  </a:lnTo>
                  <a:lnTo>
                    <a:pt x="7892816" y="4395947"/>
                  </a:lnTo>
                  <a:lnTo>
                    <a:pt x="7860610" y="4424181"/>
                  </a:lnTo>
                  <a:lnTo>
                    <a:pt x="7827105" y="4436542"/>
                  </a:lnTo>
                  <a:lnTo>
                    <a:pt x="7820051" y="4437944"/>
                  </a:lnTo>
                  <a:lnTo>
                    <a:pt x="7812929" y="4438647"/>
                  </a:lnTo>
                  <a:lnTo>
                    <a:pt x="7805737" y="4438649"/>
                  </a:lnTo>
                  <a:lnTo>
                    <a:pt x="109537" y="4438649"/>
                  </a:lnTo>
                  <a:lnTo>
                    <a:pt x="67619" y="4430308"/>
                  </a:lnTo>
                  <a:lnTo>
                    <a:pt x="32082" y="4406565"/>
                  </a:lnTo>
                  <a:lnTo>
                    <a:pt x="26997" y="4401480"/>
                  </a:lnTo>
                  <a:lnTo>
                    <a:pt x="22456" y="4395947"/>
                  </a:lnTo>
                  <a:lnTo>
                    <a:pt x="18460" y="4389966"/>
                  </a:lnTo>
                  <a:lnTo>
                    <a:pt x="14464" y="4383987"/>
                  </a:lnTo>
                  <a:lnTo>
                    <a:pt x="701" y="4343426"/>
                  </a:lnTo>
                  <a:lnTo>
                    <a:pt x="0" y="4336303"/>
                  </a:lnTo>
                  <a:lnTo>
                    <a:pt x="0" y="4329112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8774" y="781049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7824" y="3676649"/>
              <a:ext cx="7429500" cy="533400"/>
            </a:xfrm>
            <a:custGeom>
              <a:avLst/>
              <a:gdLst/>
              <a:ahLst/>
              <a:cxnLst/>
              <a:rect l="l" t="t" r="r" b="b"/>
              <a:pathLst>
                <a:path w="7429500" h="533400">
                  <a:moveTo>
                    <a:pt x="7376101" y="533399"/>
                  </a:moveTo>
                  <a:lnTo>
                    <a:pt x="33047" y="533399"/>
                  </a:lnTo>
                  <a:lnTo>
                    <a:pt x="28187" y="531947"/>
                  </a:lnTo>
                  <a:lnTo>
                    <a:pt x="966" y="491115"/>
                  </a:lnTo>
                  <a:lnTo>
                    <a:pt x="0" y="483826"/>
                  </a:lnTo>
                  <a:lnTo>
                    <a:pt x="0" y="476249"/>
                  </a:lnTo>
                  <a:lnTo>
                    <a:pt x="0" y="49570"/>
                  </a:lnTo>
                  <a:lnTo>
                    <a:pt x="14731" y="11377"/>
                  </a:lnTo>
                  <a:lnTo>
                    <a:pt x="33047" y="0"/>
                  </a:lnTo>
                  <a:lnTo>
                    <a:pt x="7376101" y="0"/>
                  </a:lnTo>
                  <a:lnTo>
                    <a:pt x="7415413" y="19389"/>
                  </a:lnTo>
                  <a:lnTo>
                    <a:pt x="7429499" y="53397"/>
                  </a:lnTo>
                  <a:lnTo>
                    <a:pt x="7429499" y="480001"/>
                  </a:lnTo>
                  <a:lnTo>
                    <a:pt x="7410106" y="519312"/>
                  </a:lnTo>
                  <a:lnTo>
                    <a:pt x="7379817" y="533032"/>
                  </a:lnTo>
                  <a:lnTo>
                    <a:pt x="7376101" y="5333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8774" y="3676648"/>
              <a:ext cx="52069" cy="533400"/>
            </a:xfrm>
            <a:custGeom>
              <a:avLst/>
              <a:gdLst/>
              <a:ahLst/>
              <a:cxnLst/>
              <a:rect l="l" t="t" r="r" b="b"/>
              <a:pathLst>
                <a:path w="52069" h="533400">
                  <a:moveTo>
                    <a:pt x="51889" y="533399"/>
                  </a:moveTo>
                  <a:lnTo>
                    <a:pt x="49571" y="533399"/>
                  </a:lnTo>
                  <a:lnTo>
                    <a:pt x="42281" y="531950"/>
                  </a:lnTo>
                  <a:lnTo>
                    <a:pt x="7250" y="505122"/>
                  </a:lnTo>
                  <a:lnTo>
                    <a:pt x="0" y="483828"/>
                  </a:lnTo>
                  <a:lnTo>
                    <a:pt x="0" y="49572"/>
                  </a:lnTo>
                  <a:lnTo>
                    <a:pt x="22097" y="11380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80"/>
                  </a:lnTo>
                  <a:lnTo>
                    <a:pt x="43679" y="16739"/>
                  </a:lnTo>
                  <a:lnTo>
                    <a:pt x="41238" y="25542"/>
                  </a:lnTo>
                  <a:lnTo>
                    <a:pt x="39494" y="35211"/>
                  </a:lnTo>
                  <a:lnTo>
                    <a:pt x="38448" y="45747"/>
                  </a:lnTo>
                  <a:lnTo>
                    <a:pt x="38100" y="57150"/>
                  </a:lnTo>
                  <a:lnTo>
                    <a:pt x="38100" y="476250"/>
                  </a:lnTo>
                  <a:lnTo>
                    <a:pt x="43679" y="516661"/>
                  </a:lnTo>
                  <a:lnTo>
                    <a:pt x="47399" y="527820"/>
                  </a:lnTo>
                  <a:lnTo>
                    <a:pt x="51889" y="5333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90649" y="4600574"/>
            <a:ext cx="7924800" cy="2409825"/>
            <a:chOff x="1390649" y="4600574"/>
            <a:chExt cx="7924800" cy="2409825"/>
          </a:xfrm>
        </p:grpSpPr>
        <p:sp>
          <p:nvSpPr>
            <p:cNvPr id="8" name="object 8"/>
            <p:cNvSpPr/>
            <p:nvPr/>
          </p:nvSpPr>
          <p:spPr>
            <a:xfrm>
              <a:off x="1395412" y="4605336"/>
              <a:ext cx="7915275" cy="2400300"/>
            </a:xfrm>
            <a:custGeom>
              <a:avLst/>
              <a:gdLst/>
              <a:ahLst/>
              <a:cxnLst/>
              <a:rect l="l" t="t" r="r" b="b"/>
              <a:pathLst>
                <a:path w="7915275" h="2400300">
                  <a:moveTo>
                    <a:pt x="0" y="2290762"/>
                  </a:moveTo>
                  <a:lnTo>
                    <a:pt x="0" y="109537"/>
                  </a:lnTo>
                  <a:lnTo>
                    <a:pt x="0" y="102345"/>
                  </a:lnTo>
                  <a:lnTo>
                    <a:pt x="701" y="95219"/>
                  </a:lnTo>
                  <a:lnTo>
                    <a:pt x="2104" y="88164"/>
                  </a:lnTo>
                  <a:lnTo>
                    <a:pt x="3507" y="81111"/>
                  </a:lnTo>
                  <a:lnTo>
                    <a:pt x="5585" y="74262"/>
                  </a:lnTo>
                  <a:lnTo>
                    <a:pt x="8338" y="67617"/>
                  </a:lnTo>
                  <a:lnTo>
                    <a:pt x="11090" y="60970"/>
                  </a:lnTo>
                  <a:lnTo>
                    <a:pt x="14464" y="54657"/>
                  </a:lnTo>
                  <a:lnTo>
                    <a:pt x="18460" y="48678"/>
                  </a:lnTo>
                  <a:lnTo>
                    <a:pt x="22456" y="42699"/>
                  </a:lnTo>
                  <a:lnTo>
                    <a:pt x="26997" y="37167"/>
                  </a:lnTo>
                  <a:lnTo>
                    <a:pt x="32082" y="32082"/>
                  </a:lnTo>
                  <a:lnTo>
                    <a:pt x="37168" y="26995"/>
                  </a:lnTo>
                  <a:lnTo>
                    <a:pt x="74264" y="5585"/>
                  </a:lnTo>
                  <a:lnTo>
                    <a:pt x="102345" y="0"/>
                  </a:lnTo>
                  <a:lnTo>
                    <a:pt x="109537" y="0"/>
                  </a:lnTo>
                  <a:lnTo>
                    <a:pt x="7805737" y="0"/>
                  </a:lnTo>
                  <a:lnTo>
                    <a:pt x="7812929" y="0"/>
                  </a:lnTo>
                  <a:lnTo>
                    <a:pt x="7820051" y="701"/>
                  </a:lnTo>
                  <a:lnTo>
                    <a:pt x="7860610" y="14461"/>
                  </a:lnTo>
                  <a:lnTo>
                    <a:pt x="7892816" y="42699"/>
                  </a:lnTo>
                  <a:lnTo>
                    <a:pt x="7906934" y="67617"/>
                  </a:lnTo>
                  <a:lnTo>
                    <a:pt x="7909687" y="74262"/>
                  </a:lnTo>
                  <a:lnTo>
                    <a:pt x="7915274" y="109537"/>
                  </a:lnTo>
                  <a:lnTo>
                    <a:pt x="7915274" y="2290762"/>
                  </a:lnTo>
                  <a:lnTo>
                    <a:pt x="7906934" y="2332676"/>
                  </a:lnTo>
                  <a:lnTo>
                    <a:pt x="7904182" y="2339319"/>
                  </a:lnTo>
                  <a:lnTo>
                    <a:pt x="7900807" y="2345631"/>
                  </a:lnTo>
                  <a:lnTo>
                    <a:pt x="7896812" y="2351611"/>
                  </a:lnTo>
                  <a:lnTo>
                    <a:pt x="7892816" y="2357595"/>
                  </a:lnTo>
                  <a:lnTo>
                    <a:pt x="7866590" y="2381835"/>
                  </a:lnTo>
                  <a:lnTo>
                    <a:pt x="7860610" y="2385833"/>
                  </a:lnTo>
                  <a:lnTo>
                    <a:pt x="7827105" y="2398192"/>
                  </a:lnTo>
                  <a:lnTo>
                    <a:pt x="7820051" y="2399597"/>
                  </a:lnTo>
                  <a:lnTo>
                    <a:pt x="7812929" y="2400299"/>
                  </a:lnTo>
                  <a:lnTo>
                    <a:pt x="7805737" y="2400299"/>
                  </a:lnTo>
                  <a:lnTo>
                    <a:pt x="109537" y="2400299"/>
                  </a:lnTo>
                  <a:lnTo>
                    <a:pt x="102345" y="2400299"/>
                  </a:lnTo>
                  <a:lnTo>
                    <a:pt x="95221" y="2399597"/>
                  </a:lnTo>
                  <a:lnTo>
                    <a:pt x="54661" y="2385833"/>
                  </a:lnTo>
                  <a:lnTo>
                    <a:pt x="32082" y="2368212"/>
                  </a:lnTo>
                  <a:lnTo>
                    <a:pt x="26997" y="2363127"/>
                  </a:lnTo>
                  <a:lnTo>
                    <a:pt x="22456" y="2357595"/>
                  </a:lnTo>
                  <a:lnTo>
                    <a:pt x="18460" y="2351611"/>
                  </a:lnTo>
                  <a:lnTo>
                    <a:pt x="14464" y="2345631"/>
                  </a:lnTo>
                  <a:lnTo>
                    <a:pt x="11090" y="2339319"/>
                  </a:lnTo>
                  <a:lnTo>
                    <a:pt x="8338" y="2332676"/>
                  </a:lnTo>
                  <a:lnTo>
                    <a:pt x="5585" y="2326032"/>
                  </a:lnTo>
                  <a:lnTo>
                    <a:pt x="3507" y="2319181"/>
                  </a:lnTo>
                  <a:lnTo>
                    <a:pt x="2104" y="2312128"/>
                  </a:lnTo>
                  <a:lnTo>
                    <a:pt x="701" y="2305075"/>
                  </a:lnTo>
                  <a:lnTo>
                    <a:pt x="0" y="2297954"/>
                  </a:lnTo>
                  <a:lnTo>
                    <a:pt x="0" y="2290762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8774" y="5381624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Our</a:t>
            </a:r>
            <a:r>
              <a:rPr spc="-160" dirty="0"/>
              <a:t> </a:t>
            </a:r>
            <a:r>
              <a:rPr spc="-125" dirty="0"/>
              <a:t>Data</a:t>
            </a:r>
            <a:r>
              <a:rPr spc="-155" dirty="0"/>
              <a:t> </a:t>
            </a:r>
            <a:r>
              <a:rPr spc="-150" dirty="0"/>
              <a:t>Foundation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628774" y="20288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3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8774" y="23336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3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8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8774" y="26384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3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28774" y="29432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3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28774" y="32480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3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69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20862" y="1811960"/>
            <a:ext cx="2023745" cy="1549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11530">
              <a:lnSpc>
                <a:spcPct val="153800"/>
              </a:lnSpc>
              <a:spcBef>
                <a:spcPts val="90"/>
              </a:spcBef>
            </a:pP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Item</a:t>
            </a:r>
            <a:r>
              <a:rPr sz="1300" spc="-8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Weight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Item</a:t>
            </a:r>
            <a:r>
              <a:rPr sz="1300" spc="-8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1F2937"/>
                </a:solidFill>
                <a:latin typeface="Microsoft Sans Serif"/>
                <a:cs typeface="Microsoft Sans Serif"/>
              </a:rPr>
              <a:t>Fat</a:t>
            </a:r>
            <a:r>
              <a:rPr sz="1300" spc="-4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Content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Item</a:t>
            </a:r>
            <a:r>
              <a:rPr sz="1300" spc="-8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Visibility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Item</a:t>
            </a:r>
            <a:r>
              <a:rPr sz="1300" spc="-8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Type</a:t>
            </a:r>
            <a:endParaRPr sz="1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Item</a:t>
            </a:r>
            <a:r>
              <a:rPr sz="1300" spc="-7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0" dirty="0">
                <a:solidFill>
                  <a:srgbClr val="1F2937"/>
                </a:solidFill>
                <a:latin typeface="Microsoft Sans Serif"/>
                <a:cs typeface="Microsoft Sans Serif"/>
              </a:rPr>
              <a:t>MRP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(Max</a:t>
            </a:r>
            <a:r>
              <a:rPr sz="1300" spc="-4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Retail</a:t>
            </a:r>
            <a:r>
              <a:rPr sz="1300" spc="-4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Price)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11312" y="1017648"/>
            <a:ext cx="7405370" cy="7334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accuracy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of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our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predictions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is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built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on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comprehensive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dataset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capturing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key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drivers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of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sales.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tabLst>
                <a:tab pos="3888740" algn="l"/>
              </a:tabLst>
            </a:pPr>
            <a:r>
              <a:rPr sz="1650" b="1" spc="-65" dirty="0">
                <a:solidFill>
                  <a:srgbClr val="374050"/>
                </a:solidFill>
                <a:latin typeface="Arial"/>
                <a:cs typeface="Arial"/>
              </a:rPr>
              <a:t>Item</a:t>
            </a:r>
            <a:r>
              <a:rPr sz="1650" b="1" spc="-55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sz="1650" b="1" spc="-10" dirty="0">
                <a:solidFill>
                  <a:srgbClr val="374050"/>
                </a:solidFill>
                <a:latin typeface="Arial"/>
                <a:cs typeface="Arial"/>
              </a:rPr>
              <a:t>Details</a:t>
            </a:r>
            <a:r>
              <a:rPr sz="1650" b="1" dirty="0">
                <a:solidFill>
                  <a:srgbClr val="374050"/>
                </a:solidFill>
                <a:latin typeface="Arial"/>
                <a:cs typeface="Arial"/>
              </a:rPr>
              <a:t>	</a:t>
            </a:r>
            <a:r>
              <a:rPr sz="1650" b="1" spc="-65" dirty="0">
                <a:solidFill>
                  <a:srgbClr val="374050"/>
                </a:solidFill>
                <a:latin typeface="Arial"/>
                <a:cs typeface="Arial"/>
              </a:rPr>
              <a:t>Outlet </a:t>
            </a:r>
            <a:r>
              <a:rPr sz="1650" b="1" spc="-10" dirty="0">
                <a:solidFill>
                  <a:srgbClr val="374050"/>
                </a:solidFill>
                <a:latin typeface="Arial"/>
                <a:cs typeface="Arial"/>
              </a:rPr>
              <a:t>Details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05448" y="20288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5" y="47624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3"/>
                </a:lnTo>
                <a:lnTo>
                  <a:pt x="20655" y="0"/>
                </a:lnTo>
                <a:lnTo>
                  <a:pt x="26970" y="0"/>
                </a:lnTo>
                <a:lnTo>
                  <a:pt x="47625" y="20653"/>
                </a:lnTo>
                <a:lnTo>
                  <a:pt x="47625" y="23812"/>
                </a:lnTo>
                <a:lnTo>
                  <a:pt x="47625" y="26969"/>
                </a:lnTo>
                <a:lnTo>
                  <a:pt x="30008" y="47018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05448" y="23336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5" y="47624"/>
                </a:lnTo>
                <a:lnTo>
                  <a:pt x="17617" y="47018"/>
                </a:lnTo>
                <a:lnTo>
                  <a:pt x="0" y="26968"/>
                </a:lnTo>
                <a:lnTo>
                  <a:pt x="0" y="20653"/>
                </a:lnTo>
                <a:lnTo>
                  <a:pt x="20655" y="0"/>
                </a:lnTo>
                <a:lnTo>
                  <a:pt x="26970" y="0"/>
                </a:lnTo>
                <a:lnTo>
                  <a:pt x="47625" y="20653"/>
                </a:lnTo>
                <a:lnTo>
                  <a:pt x="47625" y="23812"/>
                </a:lnTo>
                <a:lnTo>
                  <a:pt x="47625" y="26968"/>
                </a:lnTo>
                <a:lnTo>
                  <a:pt x="30008" y="47018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05448" y="26384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5" y="47624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3"/>
                </a:lnTo>
                <a:lnTo>
                  <a:pt x="20655" y="0"/>
                </a:lnTo>
                <a:lnTo>
                  <a:pt x="26970" y="0"/>
                </a:lnTo>
                <a:lnTo>
                  <a:pt x="47625" y="20653"/>
                </a:lnTo>
                <a:lnTo>
                  <a:pt x="47625" y="23812"/>
                </a:lnTo>
                <a:lnTo>
                  <a:pt x="47625" y="26969"/>
                </a:lnTo>
                <a:lnTo>
                  <a:pt x="30008" y="47018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05448" y="29432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5" y="47624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3"/>
                </a:lnTo>
                <a:lnTo>
                  <a:pt x="20655" y="0"/>
                </a:lnTo>
                <a:lnTo>
                  <a:pt x="26970" y="0"/>
                </a:lnTo>
                <a:lnTo>
                  <a:pt x="47625" y="20653"/>
                </a:lnTo>
                <a:lnTo>
                  <a:pt x="47625" y="23812"/>
                </a:lnTo>
                <a:lnTo>
                  <a:pt x="47625" y="26969"/>
                </a:lnTo>
                <a:lnTo>
                  <a:pt x="30008" y="47018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05448" y="324802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5" y="47624"/>
                </a:lnTo>
                <a:lnTo>
                  <a:pt x="17617" y="47018"/>
                </a:lnTo>
                <a:lnTo>
                  <a:pt x="0" y="26969"/>
                </a:lnTo>
                <a:lnTo>
                  <a:pt x="0" y="20653"/>
                </a:lnTo>
                <a:lnTo>
                  <a:pt x="20655" y="0"/>
                </a:lnTo>
                <a:lnTo>
                  <a:pt x="26970" y="0"/>
                </a:lnTo>
                <a:lnTo>
                  <a:pt x="47625" y="20653"/>
                </a:lnTo>
                <a:lnTo>
                  <a:pt x="47625" y="23812"/>
                </a:lnTo>
                <a:lnTo>
                  <a:pt x="47625" y="26969"/>
                </a:lnTo>
                <a:lnTo>
                  <a:pt x="30008" y="47018"/>
                </a:lnTo>
                <a:lnTo>
                  <a:pt x="26970" y="47624"/>
                </a:lnTo>
                <a:close/>
              </a:path>
            </a:pathLst>
          </a:custGeom>
          <a:solidFill>
            <a:srgbClr val="1F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97537" y="1811960"/>
            <a:ext cx="1877060" cy="154940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Outlet</a:t>
            </a:r>
            <a:r>
              <a:rPr sz="1300" spc="-5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Identifier</a:t>
            </a:r>
            <a:endParaRPr sz="1300">
              <a:latin typeface="Microsoft Sans Serif"/>
              <a:cs typeface="Microsoft Sans Serif"/>
            </a:endParaRPr>
          </a:p>
          <a:p>
            <a:pPr marL="12700" marR="5080">
              <a:lnSpc>
                <a:spcPct val="153800"/>
              </a:lnSpc>
            </a:pP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Outlet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Establishment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1F2937"/>
                </a:solidFill>
                <a:latin typeface="Microsoft Sans Serif"/>
                <a:cs typeface="Microsoft Sans Serif"/>
              </a:rPr>
              <a:t>Year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Outlet</a:t>
            </a:r>
            <a:r>
              <a:rPr sz="1300" spc="-5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Size</a:t>
            </a:r>
            <a:endParaRPr sz="1300">
              <a:latin typeface="Microsoft Sans Serif"/>
              <a:cs typeface="Microsoft Sans Serif"/>
            </a:endParaRPr>
          </a:p>
          <a:p>
            <a:pPr marL="12700" marR="361315">
              <a:lnSpc>
                <a:spcPct val="153800"/>
              </a:lnSpc>
              <a:spcBef>
                <a:spcPts val="5"/>
              </a:spcBef>
            </a:pP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Outlet</a:t>
            </a:r>
            <a:r>
              <a:rPr sz="1300" spc="-5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Location</a:t>
            </a:r>
            <a:r>
              <a:rPr sz="1300" spc="-5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1F2937"/>
                </a:solidFill>
                <a:latin typeface="Microsoft Sans Serif"/>
                <a:cs typeface="Microsoft Sans Serif"/>
              </a:rPr>
              <a:t>Type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Outlet</a:t>
            </a:r>
            <a:r>
              <a:rPr sz="1300" spc="-5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Type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14155" y="3811587"/>
            <a:ext cx="250634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b="1" spc="-70" dirty="0">
                <a:solidFill>
                  <a:srgbClr val="1F2937"/>
                </a:solidFill>
                <a:latin typeface="Arial"/>
                <a:cs typeface="Arial"/>
              </a:rPr>
              <a:t>Target</a:t>
            </a:r>
            <a:r>
              <a:rPr sz="1350" b="1" spc="-5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60" dirty="0">
                <a:solidFill>
                  <a:srgbClr val="1F2937"/>
                </a:solidFill>
                <a:latin typeface="Arial"/>
                <a:cs typeface="Arial"/>
              </a:rPr>
              <a:t>Variable:</a:t>
            </a:r>
            <a:r>
              <a:rPr sz="1350" b="1" spc="-5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60" dirty="0">
                <a:solidFill>
                  <a:srgbClr val="1F2937"/>
                </a:solidFill>
                <a:latin typeface="Arial"/>
                <a:cs typeface="Arial"/>
              </a:rPr>
              <a:t>Item</a:t>
            </a:r>
            <a:r>
              <a:rPr sz="1350" b="1" spc="-5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65" dirty="0">
                <a:solidFill>
                  <a:srgbClr val="1F2937"/>
                </a:solidFill>
                <a:latin typeface="Arial"/>
                <a:cs typeface="Arial"/>
              </a:rPr>
              <a:t>Outlet</a:t>
            </a:r>
            <a:r>
              <a:rPr sz="1350" b="1" spc="-5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40" dirty="0">
                <a:solidFill>
                  <a:srgbClr val="1F2937"/>
                </a:solidFill>
                <a:latin typeface="Arial"/>
                <a:cs typeface="Arial"/>
              </a:rPr>
              <a:t>Sales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11312" y="4816651"/>
            <a:ext cx="4319905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b="1" spc="-114" dirty="0">
                <a:solidFill>
                  <a:srgbClr val="1D3A8A"/>
                </a:solidFill>
                <a:latin typeface="Arial"/>
                <a:cs typeface="Arial"/>
              </a:rPr>
              <a:t>The</a:t>
            </a:r>
            <a:r>
              <a:rPr sz="2550" b="1" spc="-130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2550" b="1" spc="-120" dirty="0">
                <a:solidFill>
                  <a:srgbClr val="1D3A8A"/>
                </a:solidFill>
                <a:latin typeface="Arial"/>
                <a:cs typeface="Arial"/>
              </a:rPr>
              <a:t>Machine</a:t>
            </a:r>
            <a:r>
              <a:rPr sz="2550" b="1" spc="-12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2550" b="1" spc="-150" dirty="0">
                <a:solidFill>
                  <a:srgbClr val="1D3A8A"/>
                </a:solidFill>
                <a:latin typeface="Arial"/>
                <a:cs typeface="Arial"/>
              </a:rPr>
              <a:t>Learning</a:t>
            </a:r>
            <a:r>
              <a:rPr sz="2550" b="1" spc="-125" dirty="0">
                <a:solidFill>
                  <a:srgbClr val="1D3A8A"/>
                </a:solidFill>
                <a:latin typeface="Arial"/>
                <a:cs typeface="Arial"/>
              </a:rPr>
              <a:t> </a:t>
            </a:r>
            <a:r>
              <a:rPr sz="2550" b="1" spc="-110" dirty="0">
                <a:solidFill>
                  <a:srgbClr val="1D3A8A"/>
                </a:solidFill>
                <a:latin typeface="Arial"/>
                <a:cs typeface="Arial"/>
              </a:rPr>
              <a:t>Pipeline</a:t>
            </a:r>
            <a:endParaRPr sz="25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11312" y="5618222"/>
            <a:ext cx="7049134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80" dirty="0">
                <a:solidFill>
                  <a:srgbClr val="1F2937"/>
                </a:solidFill>
                <a:latin typeface="Microsoft Sans Serif"/>
                <a:cs typeface="Microsoft Sans Serif"/>
              </a:rPr>
              <a:t>We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engineered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robust,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end-to-end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pipeline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process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data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build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our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predictive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models.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28774" y="6086473"/>
            <a:ext cx="657225" cy="685800"/>
          </a:xfrm>
          <a:custGeom>
            <a:avLst/>
            <a:gdLst/>
            <a:ahLst/>
            <a:cxnLst/>
            <a:rect l="l" t="t" r="r" b="b"/>
            <a:pathLst>
              <a:path w="657225" h="685800">
                <a:moveTo>
                  <a:pt x="603827" y="685798"/>
                </a:moveTo>
                <a:lnTo>
                  <a:pt x="53397" y="685798"/>
                </a:lnTo>
                <a:lnTo>
                  <a:pt x="49680" y="685432"/>
                </a:lnTo>
                <a:lnTo>
                  <a:pt x="14085" y="666406"/>
                </a:lnTo>
                <a:lnTo>
                  <a:pt x="0" y="632402"/>
                </a:lnTo>
                <a:lnTo>
                  <a:pt x="0" y="628649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603827" y="0"/>
                </a:lnTo>
                <a:lnTo>
                  <a:pt x="643139" y="19391"/>
                </a:lnTo>
                <a:lnTo>
                  <a:pt x="657224" y="53397"/>
                </a:lnTo>
                <a:lnTo>
                  <a:pt x="657224" y="632402"/>
                </a:lnTo>
                <a:lnTo>
                  <a:pt x="637832" y="671712"/>
                </a:lnTo>
                <a:lnTo>
                  <a:pt x="607543" y="685432"/>
                </a:lnTo>
                <a:lnTo>
                  <a:pt x="603827" y="685798"/>
                </a:lnTo>
                <a:close/>
              </a:path>
            </a:pathLst>
          </a:custGeom>
          <a:solidFill>
            <a:srgbClr val="DAE9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771153" y="6165261"/>
            <a:ext cx="365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>
              <a:lnSpc>
                <a:spcPct val="111100"/>
              </a:lnSpc>
              <a:spcBef>
                <a:spcPts val="100"/>
              </a:spcBef>
            </a:pPr>
            <a:r>
              <a:rPr sz="1350" b="1" spc="-80" dirty="0">
                <a:solidFill>
                  <a:srgbClr val="1F2937"/>
                </a:solidFill>
                <a:latin typeface="Arial"/>
                <a:cs typeface="Arial"/>
              </a:rPr>
              <a:t>Raw Data</a:t>
            </a:r>
            <a:endParaRPr sz="13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23169" y="626427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9CA2A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35597" y="6050961"/>
            <a:ext cx="60198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940" algn="just">
              <a:lnSpc>
                <a:spcPct val="111100"/>
              </a:lnSpc>
              <a:spcBef>
                <a:spcPts val="100"/>
              </a:spcBef>
            </a:pPr>
            <a:r>
              <a:rPr sz="1350" b="1" spc="-45" dirty="0">
                <a:solidFill>
                  <a:srgbClr val="1F2937"/>
                </a:solidFill>
                <a:latin typeface="Arial"/>
                <a:cs typeface="Arial"/>
              </a:rPr>
              <a:t>Handle </a:t>
            </a:r>
            <a:r>
              <a:rPr sz="1350" b="1" spc="-75" dirty="0">
                <a:solidFill>
                  <a:srgbClr val="1F2937"/>
                </a:solidFill>
                <a:latin typeface="Arial"/>
                <a:cs typeface="Arial"/>
              </a:rPr>
              <a:t>Missing </a:t>
            </a:r>
            <a:r>
              <a:rPr sz="1350" b="1" spc="-10" dirty="0">
                <a:solidFill>
                  <a:srgbClr val="1F2937"/>
                </a:solidFill>
                <a:latin typeface="Arial"/>
                <a:cs typeface="Arial"/>
              </a:rPr>
              <a:t>Values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95836" y="626427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9CA2A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95589" y="6165261"/>
            <a:ext cx="909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2560">
              <a:lnSpc>
                <a:spcPct val="111100"/>
              </a:lnSpc>
              <a:spcBef>
                <a:spcPts val="100"/>
              </a:spcBef>
            </a:pPr>
            <a:r>
              <a:rPr sz="1350" b="1" spc="-10" dirty="0">
                <a:solidFill>
                  <a:srgbClr val="1F2937"/>
                </a:solidFill>
                <a:latin typeface="Arial"/>
                <a:cs typeface="Arial"/>
              </a:rPr>
              <a:t>Feature </a:t>
            </a:r>
            <a:r>
              <a:rPr sz="1350" b="1" spc="-85" dirty="0">
                <a:solidFill>
                  <a:srgbClr val="1F2937"/>
                </a:solidFill>
                <a:latin typeface="Arial"/>
                <a:cs typeface="Arial"/>
              </a:rPr>
              <a:t>Engineering</a:t>
            </a:r>
            <a:endParaRPr sz="13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50929" y="626427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9CA2A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45323" y="6165261"/>
            <a:ext cx="577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11100"/>
              </a:lnSpc>
              <a:spcBef>
                <a:spcPts val="100"/>
              </a:spcBef>
            </a:pPr>
            <a:r>
              <a:rPr sz="1350" b="1" spc="-100" dirty="0">
                <a:solidFill>
                  <a:srgbClr val="1F2937"/>
                </a:solidFill>
                <a:latin typeface="Arial"/>
                <a:cs typeface="Arial"/>
              </a:rPr>
              <a:t>Encode </a:t>
            </a:r>
            <a:r>
              <a:rPr sz="1350" b="1" spc="-20" dirty="0">
                <a:solidFill>
                  <a:srgbClr val="1F2937"/>
                </a:solidFill>
                <a:latin typeface="Arial"/>
                <a:cs typeface="Arial"/>
              </a:rPr>
              <a:t>Data</a:t>
            </a:r>
            <a:endParaRPr sz="13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63419" y="626427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9CA2AF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59153" y="6165261"/>
            <a:ext cx="570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235">
              <a:lnSpc>
                <a:spcPct val="111100"/>
              </a:lnSpc>
              <a:spcBef>
                <a:spcPts val="100"/>
              </a:spcBef>
            </a:pPr>
            <a:r>
              <a:rPr sz="1350" b="1" spc="-20" dirty="0">
                <a:solidFill>
                  <a:srgbClr val="1F2937"/>
                </a:solidFill>
                <a:latin typeface="Arial"/>
                <a:cs typeface="Arial"/>
              </a:rPr>
              <a:t>Data </a:t>
            </a:r>
            <a:r>
              <a:rPr sz="1350" b="1" spc="-85" dirty="0">
                <a:solidFill>
                  <a:srgbClr val="1F2937"/>
                </a:solidFill>
                <a:latin typeface="Arial"/>
                <a:cs typeface="Arial"/>
              </a:rPr>
              <a:t>Scaling</a:t>
            </a:r>
            <a:endParaRPr sz="13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71593" y="626427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16A24A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67673" y="6086473"/>
            <a:ext cx="1009650" cy="685800"/>
          </a:xfrm>
          <a:custGeom>
            <a:avLst/>
            <a:gdLst/>
            <a:ahLst/>
            <a:cxnLst/>
            <a:rect l="l" t="t" r="r" b="b"/>
            <a:pathLst>
              <a:path w="1009650" h="685800">
                <a:moveTo>
                  <a:pt x="956252" y="685798"/>
                </a:moveTo>
                <a:lnTo>
                  <a:pt x="53397" y="685798"/>
                </a:lnTo>
                <a:lnTo>
                  <a:pt x="49681" y="685432"/>
                </a:lnTo>
                <a:lnTo>
                  <a:pt x="14085" y="666406"/>
                </a:lnTo>
                <a:lnTo>
                  <a:pt x="0" y="632402"/>
                </a:lnTo>
                <a:lnTo>
                  <a:pt x="0" y="628649"/>
                </a:lnTo>
                <a:lnTo>
                  <a:pt x="0" y="53397"/>
                </a:lnTo>
                <a:lnTo>
                  <a:pt x="19392" y="14085"/>
                </a:lnTo>
                <a:lnTo>
                  <a:pt x="53397" y="0"/>
                </a:lnTo>
                <a:lnTo>
                  <a:pt x="956252" y="0"/>
                </a:lnTo>
                <a:lnTo>
                  <a:pt x="995564" y="19391"/>
                </a:lnTo>
                <a:lnTo>
                  <a:pt x="1009649" y="53397"/>
                </a:lnTo>
                <a:lnTo>
                  <a:pt x="1009649" y="632402"/>
                </a:lnTo>
                <a:lnTo>
                  <a:pt x="990257" y="671712"/>
                </a:lnTo>
                <a:lnTo>
                  <a:pt x="959968" y="685432"/>
                </a:lnTo>
                <a:lnTo>
                  <a:pt x="956252" y="685798"/>
                </a:lnTo>
                <a:close/>
              </a:path>
            </a:pathLst>
          </a:custGeom>
          <a:solidFill>
            <a:srgbClr val="DBFB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180437" y="6165450"/>
            <a:ext cx="77724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6210" marR="5080" indent="-144145">
              <a:lnSpc>
                <a:spcPct val="111100"/>
              </a:lnSpc>
              <a:spcBef>
                <a:spcPts val="95"/>
              </a:spcBef>
            </a:pPr>
            <a:r>
              <a:rPr sz="1350" b="1" spc="-65" dirty="0">
                <a:solidFill>
                  <a:srgbClr val="1F2937"/>
                </a:solidFill>
                <a:latin typeface="Arial"/>
                <a:cs typeface="Arial"/>
              </a:rPr>
              <a:t>Predictive </a:t>
            </a:r>
            <a:r>
              <a:rPr sz="1350" b="1" spc="-10" dirty="0">
                <a:solidFill>
                  <a:srgbClr val="1F2937"/>
                </a:solidFill>
                <a:latin typeface="Arial"/>
                <a:cs typeface="Arial"/>
              </a:rPr>
              <a:t>Model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0649" y="0"/>
            <a:ext cx="7924800" cy="7219950"/>
            <a:chOff x="1390649" y="0"/>
            <a:chExt cx="7924800" cy="7219950"/>
          </a:xfrm>
        </p:grpSpPr>
        <p:sp>
          <p:nvSpPr>
            <p:cNvPr id="3" name="object 3"/>
            <p:cNvSpPr/>
            <p:nvPr/>
          </p:nvSpPr>
          <p:spPr>
            <a:xfrm>
              <a:off x="1395412" y="4761"/>
              <a:ext cx="7915275" cy="7210425"/>
            </a:xfrm>
            <a:custGeom>
              <a:avLst/>
              <a:gdLst/>
              <a:ahLst/>
              <a:cxnLst/>
              <a:rect l="l" t="t" r="r" b="b"/>
              <a:pathLst>
                <a:path w="7915275" h="7210425">
                  <a:moveTo>
                    <a:pt x="0" y="7100886"/>
                  </a:moveTo>
                  <a:lnTo>
                    <a:pt x="0" y="109537"/>
                  </a:lnTo>
                  <a:lnTo>
                    <a:pt x="0" y="102342"/>
                  </a:lnTo>
                  <a:lnTo>
                    <a:pt x="701" y="95219"/>
                  </a:lnTo>
                  <a:lnTo>
                    <a:pt x="2104" y="88166"/>
                  </a:lnTo>
                  <a:lnTo>
                    <a:pt x="3507" y="81111"/>
                  </a:lnTo>
                  <a:lnTo>
                    <a:pt x="5585" y="74260"/>
                  </a:lnTo>
                  <a:lnTo>
                    <a:pt x="8338" y="67617"/>
                  </a:lnTo>
                  <a:lnTo>
                    <a:pt x="11090" y="60973"/>
                  </a:lnTo>
                  <a:lnTo>
                    <a:pt x="14464" y="54662"/>
                  </a:lnTo>
                  <a:lnTo>
                    <a:pt x="18460" y="48678"/>
                  </a:lnTo>
                  <a:lnTo>
                    <a:pt x="22456" y="42699"/>
                  </a:lnTo>
                  <a:lnTo>
                    <a:pt x="26997" y="37167"/>
                  </a:lnTo>
                  <a:lnTo>
                    <a:pt x="32082" y="32082"/>
                  </a:lnTo>
                  <a:lnTo>
                    <a:pt x="37168" y="26993"/>
                  </a:lnTo>
                  <a:lnTo>
                    <a:pt x="42701" y="22452"/>
                  </a:lnTo>
                  <a:lnTo>
                    <a:pt x="48681" y="18459"/>
                  </a:lnTo>
                  <a:lnTo>
                    <a:pt x="54661" y="14461"/>
                  </a:lnTo>
                  <a:lnTo>
                    <a:pt x="95221" y="701"/>
                  </a:lnTo>
                  <a:lnTo>
                    <a:pt x="102345" y="0"/>
                  </a:lnTo>
                  <a:lnTo>
                    <a:pt x="109537" y="0"/>
                  </a:lnTo>
                  <a:lnTo>
                    <a:pt x="7805737" y="0"/>
                  </a:lnTo>
                  <a:lnTo>
                    <a:pt x="7812929" y="0"/>
                  </a:lnTo>
                  <a:lnTo>
                    <a:pt x="7820051" y="701"/>
                  </a:lnTo>
                  <a:lnTo>
                    <a:pt x="7860610" y="14461"/>
                  </a:lnTo>
                  <a:lnTo>
                    <a:pt x="7866590" y="18459"/>
                  </a:lnTo>
                  <a:lnTo>
                    <a:pt x="7872571" y="22452"/>
                  </a:lnTo>
                  <a:lnTo>
                    <a:pt x="7878104" y="26993"/>
                  </a:lnTo>
                  <a:lnTo>
                    <a:pt x="7883190" y="32082"/>
                  </a:lnTo>
                  <a:lnTo>
                    <a:pt x="7888275" y="37167"/>
                  </a:lnTo>
                  <a:lnTo>
                    <a:pt x="7909687" y="74260"/>
                  </a:lnTo>
                  <a:lnTo>
                    <a:pt x="7913168" y="88166"/>
                  </a:lnTo>
                  <a:lnTo>
                    <a:pt x="7914572" y="95219"/>
                  </a:lnTo>
                  <a:lnTo>
                    <a:pt x="7915273" y="102342"/>
                  </a:lnTo>
                  <a:lnTo>
                    <a:pt x="7915274" y="109537"/>
                  </a:lnTo>
                  <a:lnTo>
                    <a:pt x="7915274" y="7100886"/>
                  </a:lnTo>
                  <a:lnTo>
                    <a:pt x="7906934" y="7142802"/>
                  </a:lnTo>
                  <a:lnTo>
                    <a:pt x="7883190" y="7178340"/>
                  </a:lnTo>
                  <a:lnTo>
                    <a:pt x="7866590" y="7191960"/>
                  </a:lnTo>
                  <a:lnTo>
                    <a:pt x="7860610" y="7195955"/>
                  </a:lnTo>
                  <a:lnTo>
                    <a:pt x="7820051" y="7209719"/>
                  </a:lnTo>
                  <a:lnTo>
                    <a:pt x="7805737" y="7210424"/>
                  </a:lnTo>
                  <a:lnTo>
                    <a:pt x="109537" y="7210424"/>
                  </a:lnTo>
                  <a:lnTo>
                    <a:pt x="102345" y="7210422"/>
                  </a:lnTo>
                  <a:lnTo>
                    <a:pt x="95221" y="7209719"/>
                  </a:lnTo>
                  <a:lnTo>
                    <a:pt x="88167" y="7208315"/>
                  </a:lnTo>
                  <a:lnTo>
                    <a:pt x="81113" y="7206912"/>
                  </a:lnTo>
                  <a:lnTo>
                    <a:pt x="48681" y="7191960"/>
                  </a:lnTo>
                  <a:lnTo>
                    <a:pt x="42701" y="7187967"/>
                  </a:lnTo>
                  <a:lnTo>
                    <a:pt x="37168" y="7183425"/>
                  </a:lnTo>
                  <a:lnTo>
                    <a:pt x="32082" y="7178340"/>
                  </a:lnTo>
                  <a:lnTo>
                    <a:pt x="26997" y="7173255"/>
                  </a:lnTo>
                  <a:lnTo>
                    <a:pt x="5585" y="7136157"/>
                  </a:lnTo>
                  <a:lnTo>
                    <a:pt x="0" y="7108079"/>
                  </a:lnTo>
                  <a:lnTo>
                    <a:pt x="0" y="7100886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8774" y="781049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7824" y="6219823"/>
              <a:ext cx="7429500" cy="762000"/>
            </a:xfrm>
            <a:custGeom>
              <a:avLst/>
              <a:gdLst/>
              <a:ahLst/>
              <a:cxnLst/>
              <a:rect l="l" t="t" r="r" b="b"/>
              <a:pathLst>
                <a:path w="7429500" h="762000">
                  <a:moveTo>
                    <a:pt x="7376101" y="761998"/>
                  </a:moveTo>
                  <a:lnTo>
                    <a:pt x="33047" y="761998"/>
                  </a:lnTo>
                  <a:lnTo>
                    <a:pt x="28187" y="760546"/>
                  </a:lnTo>
                  <a:lnTo>
                    <a:pt x="966" y="719716"/>
                  </a:lnTo>
                  <a:lnTo>
                    <a:pt x="0" y="712428"/>
                  </a:lnTo>
                  <a:lnTo>
                    <a:pt x="0" y="704849"/>
                  </a:lnTo>
                  <a:lnTo>
                    <a:pt x="0" y="49570"/>
                  </a:lnTo>
                  <a:lnTo>
                    <a:pt x="14731" y="11378"/>
                  </a:lnTo>
                  <a:lnTo>
                    <a:pt x="33047" y="0"/>
                  </a:lnTo>
                  <a:lnTo>
                    <a:pt x="7376101" y="0"/>
                  </a:lnTo>
                  <a:lnTo>
                    <a:pt x="7415413" y="19391"/>
                  </a:lnTo>
                  <a:lnTo>
                    <a:pt x="7429499" y="53397"/>
                  </a:lnTo>
                  <a:lnTo>
                    <a:pt x="7429499" y="708600"/>
                  </a:lnTo>
                  <a:lnTo>
                    <a:pt x="7410106" y="747912"/>
                  </a:lnTo>
                  <a:lnTo>
                    <a:pt x="7379817" y="761632"/>
                  </a:lnTo>
                  <a:lnTo>
                    <a:pt x="7376101" y="761998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8774" y="6219823"/>
              <a:ext cx="52069" cy="762000"/>
            </a:xfrm>
            <a:custGeom>
              <a:avLst/>
              <a:gdLst/>
              <a:ahLst/>
              <a:cxnLst/>
              <a:rect l="l" t="t" r="r" b="b"/>
              <a:pathLst>
                <a:path w="52069" h="762000">
                  <a:moveTo>
                    <a:pt x="51890" y="761999"/>
                  </a:moveTo>
                  <a:lnTo>
                    <a:pt x="49571" y="761999"/>
                  </a:lnTo>
                  <a:lnTo>
                    <a:pt x="42281" y="760550"/>
                  </a:lnTo>
                  <a:lnTo>
                    <a:pt x="7250" y="733722"/>
                  </a:lnTo>
                  <a:lnTo>
                    <a:pt x="0" y="712429"/>
                  </a:lnTo>
                  <a:lnTo>
                    <a:pt x="0" y="49572"/>
                  </a:lnTo>
                  <a:lnTo>
                    <a:pt x="22097" y="11380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80"/>
                  </a:lnTo>
                  <a:lnTo>
                    <a:pt x="43679" y="16739"/>
                  </a:lnTo>
                  <a:lnTo>
                    <a:pt x="41238" y="25542"/>
                  </a:lnTo>
                  <a:lnTo>
                    <a:pt x="39494" y="35212"/>
                  </a:lnTo>
                  <a:lnTo>
                    <a:pt x="38448" y="45748"/>
                  </a:lnTo>
                  <a:lnTo>
                    <a:pt x="38100" y="57151"/>
                  </a:lnTo>
                  <a:lnTo>
                    <a:pt x="38100" y="704851"/>
                  </a:lnTo>
                  <a:lnTo>
                    <a:pt x="43679" y="745261"/>
                  </a:lnTo>
                  <a:lnTo>
                    <a:pt x="47399" y="756420"/>
                  </a:lnTo>
                  <a:lnTo>
                    <a:pt x="51890" y="7619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11312" y="216076"/>
            <a:ext cx="6546215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Key</a:t>
            </a:r>
            <a:r>
              <a:rPr spc="-145" dirty="0"/>
              <a:t> </a:t>
            </a:r>
            <a:r>
              <a:rPr spc="-120" dirty="0"/>
              <a:t>Insight</a:t>
            </a:r>
            <a:r>
              <a:rPr sz="2450" spc="-120" dirty="0"/>
              <a:t>:</a:t>
            </a:r>
            <a:r>
              <a:rPr sz="2450" spc="-110" dirty="0"/>
              <a:t> </a:t>
            </a:r>
            <a:r>
              <a:rPr spc="-114" dirty="0"/>
              <a:t>Dairy</a:t>
            </a:r>
            <a:r>
              <a:rPr spc="-145" dirty="0"/>
              <a:t> </a:t>
            </a:r>
            <a:r>
              <a:rPr spc="-150" dirty="0"/>
              <a:t>and</a:t>
            </a:r>
            <a:r>
              <a:rPr spc="-140" dirty="0"/>
              <a:t> </a:t>
            </a:r>
            <a:r>
              <a:rPr spc="-160" dirty="0"/>
              <a:t>Produce</a:t>
            </a:r>
            <a:r>
              <a:rPr spc="-140" dirty="0"/>
              <a:t> </a:t>
            </a:r>
            <a:r>
              <a:rPr spc="-155" dirty="0"/>
              <a:t>Dominate</a:t>
            </a:r>
            <a:r>
              <a:rPr spc="-145" dirty="0"/>
              <a:t> </a:t>
            </a:r>
            <a:r>
              <a:rPr spc="-75" dirty="0"/>
              <a:t>Sales</a:t>
            </a:r>
            <a:endParaRPr sz="245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774" y="1790699"/>
            <a:ext cx="7448549" cy="42005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11312" y="1017648"/>
            <a:ext cx="6894195" cy="687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Exploratory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Data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1F2937"/>
                </a:solidFill>
                <a:latin typeface="Microsoft Sans Serif"/>
                <a:cs typeface="Microsoft Sans Serif"/>
              </a:rPr>
              <a:t>(EDA)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reveals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that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few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key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categories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drive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majority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of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revenue.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2841625">
              <a:lnSpc>
                <a:spcPct val="100000"/>
              </a:lnSpc>
            </a:pPr>
            <a:r>
              <a:rPr sz="1350" b="1" spc="-80" dirty="0">
                <a:solidFill>
                  <a:srgbClr val="1F2937"/>
                </a:solidFill>
                <a:latin typeface="Arial"/>
                <a:cs typeface="Arial"/>
              </a:rPr>
              <a:t>Total</a:t>
            </a:r>
            <a:r>
              <a:rPr sz="1350" b="1" spc="-6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80" dirty="0">
                <a:solidFill>
                  <a:srgbClr val="1F2937"/>
                </a:solidFill>
                <a:latin typeface="Arial"/>
                <a:cs typeface="Arial"/>
              </a:rPr>
              <a:t>Sales</a:t>
            </a:r>
            <a:r>
              <a:rPr sz="1350" b="1" spc="-6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85" dirty="0">
                <a:solidFill>
                  <a:srgbClr val="1F2937"/>
                </a:solidFill>
                <a:latin typeface="Arial"/>
                <a:cs typeface="Arial"/>
              </a:rPr>
              <a:t>by</a:t>
            </a:r>
            <a:r>
              <a:rPr sz="1350" b="1" spc="-60" dirty="0">
                <a:solidFill>
                  <a:srgbClr val="1F2937"/>
                </a:solidFill>
                <a:latin typeface="Arial"/>
                <a:cs typeface="Arial"/>
              </a:rPr>
              <a:t> Item </a:t>
            </a:r>
            <a:r>
              <a:rPr sz="1350" b="1" spc="-20" dirty="0">
                <a:solidFill>
                  <a:srgbClr val="1F2937"/>
                </a:solidFill>
                <a:latin typeface="Arial"/>
                <a:cs typeface="Arial"/>
              </a:rPr>
              <a:t>Type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1812" y="6330317"/>
            <a:ext cx="6992620" cy="48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1350" b="1" spc="-95" dirty="0">
                <a:solidFill>
                  <a:srgbClr val="1F2937"/>
                </a:solidFill>
                <a:latin typeface="Arial"/>
                <a:cs typeface="Arial"/>
              </a:rPr>
              <a:t>Key</a:t>
            </a:r>
            <a:r>
              <a:rPr sz="1350" b="1" spc="-8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70" dirty="0">
                <a:solidFill>
                  <a:srgbClr val="1F2937"/>
                </a:solidFill>
                <a:latin typeface="Arial"/>
                <a:cs typeface="Arial"/>
              </a:rPr>
              <a:t>Takeaway:</a:t>
            </a:r>
            <a:r>
              <a:rPr sz="1350" b="1" spc="-2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Dairy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products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are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top-performing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category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by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significant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margin,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followed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by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Fruits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Vegetables.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This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highlights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their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critical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importance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overall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sales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volume.</a:t>
            </a:r>
            <a:endParaRPr sz="1300">
              <a:latin typeface="Microsoft Sans Serif"/>
              <a:cs typeface="Microsoft Sans Serif"/>
            </a:endParaRPr>
          </a:p>
        </p:txBody>
      </p:sp>
      <p:pic>
        <p:nvPicPr>
          <p:cNvPr id="11" name="Picture 10" descr="sales_by_type.png">
            <a:extLst>
              <a:ext uri="{FF2B5EF4-FFF2-40B4-BE49-F238E27FC236}">
                <a16:creationId xmlns:a16="http://schemas.microsoft.com/office/drawing/2014/main" id="{AA1F3CA3-22E6-2E88-6257-78BCA0FC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12" y="1963017"/>
            <a:ext cx="7081313" cy="40234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0648" y="-2"/>
            <a:ext cx="8070851" cy="6369051"/>
            <a:chOff x="1390649" y="-1"/>
            <a:chExt cx="7924800" cy="5962650"/>
          </a:xfrm>
        </p:grpSpPr>
        <p:sp>
          <p:nvSpPr>
            <p:cNvPr id="3" name="object 3"/>
            <p:cNvSpPr/>
            <p:nvPr/>
          </p:nvSpPr>
          <p:spPr>
            <a:xfrm>
              <a:off x="1395412" y="4761"/>
              <a:ext cx="7915275" cy="5953125"/>
            </a:xfrm>
            <a:custGeom>
              <a:avLst/>
              <a:gdLst/>
              <a:ahLst/>
              <a:cxnLst/>
              <a:rect l="l" t="t" r="r" b="b"/>
              <a:pathLst>
                <a:path w="7915275" h="5953125">
                  <a:moveTo>
                    <a:pt x="0" y="5843587"/>
                  </a:moveTo>
                  <a:lnTo>
                    <a:pt x="0" y="109537"/>
                  </a:lnTo>
                  <a:lnTo>
                    <a:pt x="0" y="102345"/>
                  </a:lnTo>
                  <a:lnTo>
                    <a:pt x="701" y="95222"/>
                  </a:lnTo>
                  <a:lnTo>
                    <a:pt x="2104" y="88166"/>
                  </a:lnTo>
                  <a:lnTo>
                    <a:pt x="3507" y="81111"/>
                  </a:lnTo>
                  <a:lnTo>
                    <a:pt x="5585" y="74260"/>
                  </a:lnTo>
                  <a:lnTo>
                    <a:pt x="8338" y="67617"/>
                  </a:lnTo>
                  <a:lnTo>
                    <a:pt x="11090" y="60973"/>
                  </a:lnTo>
                  <a:lnTo>
                    <a:pt x="32082" y="32082"/>
                  </a:lnTo>
                  <a:lnTo>
                    <a:pt x="37168" y="26995"/>
                  </a:lnTo>
                  <a:lnTo>
                    <a:pt x="74264" y="5585"/>
                  </a:lnTo>
                  <a:lnTo>
                    <a:pt x="109537" y="0"/>
                  </a:lnTo>
                  <a:lnTo>
                    <a:pt x="7805737" y="0"/>
                  </a:lnTo>
                  <a:lnTo>
                    <a:pt x="7847653" y="8334"/>
                  </a:lnTo>
                  <a:lnTo>
                    <a:pt x="7883190" y="32082"/>
                  </a:lnTo>
                  <a:lnTo>
                    <a:pt x="7906934" y="67617"/>
                  </a:lnTo>
                  <a:lnTo>
                    <a:pt x="7915274" y="109537"/>
                  </a:lnTo>
                  <a:lnTo>
                    <a:pt x="7915274" y="5843587"/>
                  </a:lnTo>
                  <a:lnTo>
                    <a:pt x="7915273" y="5850777"/>
                  </a:lnTo>
                  <a:lnTo>
                    <a:pt x="7914572" y="5857900"/>
                  </a:lnTo>
                  <a:lnTo>
                    <a:pt x="7913168" y="5864953"/>
                  </a:lnTo>
                  <a:lnTo>
                    <a:pt x="7911765" y="5872008"/>
                  </a:lnTo>
                  <a:lnTo>
                    <a:pt x="7909687" y="5878859"/>
                  </a:lnTo>
                  <a:lnTo>
                    <a:pt x="7906934" y="5885502"/>
                  </a:lnTo>
                  <a:lnTo>
                    <a:pt x="7904182" y="5892146"/>
                  </a:lnTo>
                  <a:lnTo>
                    <a:pt x="7878104" y="5926124"/>
                  </a:lnTo>
                  <a:lnTo>
                    <a:pt x="7866590" y="5934660"/>
                  </a:lnTo>
                  <a:lnTo>
                    <a:pt x="7860610" y="5938657"/>
                  </a:lnTo>
                  <a:lnTo>
                    <a:pt x="7820051" y="5952419"/>
                  </a:lnTo>
                  <a:lnTo>
                    <a:pt x="7805737" y="5953124"/>
                  </a:lnTo>
                  <a:lnTo>
                    <a:pt x="109537" y="5953124"/>
                  </a:lnTo>
                  <a:lnTo>
                    <a:pt x="67619" y="5944783"/>
                  </a:lnTo>
                  <a:lnTo>
                    <a:pt x="32082" y="5921040"/>
                  </a:lnTo>
                  <a:lnTo>
                    <a:pt x="8338" y="5885500"/>
                  </a:lnTo>
                  <a:lnTo>
                    <a:pt x="5585" y="5878857"/>
                  </a:lnTo>
                  <a:lnTo>
                    <a:pt x="3507" y="5872005"/>
                  </a:lnTo>
                  <a:lnTo>
                    <a:pt x="2104" y="5864953"/>
                  </a:lnTo>
                  <a:lnTo>
                    <a:pt x="701" y="5857900"/>
                  </a:lnTo>
                  <a:lnTo>
                    <a:pt x="0" y="5850777"/>
                  </a:lnTo>
                  <a:lnTo>
                    <a:pt x="0" y="5843587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8774" y="781048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7824" y="4733923"/>
              <a:ext cx="7429500" cy="990600"/>
            </a:xfrm>
            <a:custGeom>
              <a:avLst/>
              <a:gdLst/>
              <a:ahLst/>
              <a:cxnLst/>
              <a:rect l="l" t="t" r="r" b="b"/>
              <a:pathLst>
                <a:path w="7429500" h="990600">
                  <a:moveTo>
                    <a:pt x="7376101" y="990598"/>
                  </a:moveTo>
                  <a:lnTo>
                    <a:pt x="33047" y="990598"/>
                  </a:lnTo>
                  <a:lnTo>
                    <a:pt x="28187" y="989146"/>
                  </a:lnTo>
                  <a:lnTo>
                    <a:pt x="966" y="948313"/>
                  </a:lnTo>
                  <a:lnTo>
                    <a:pt x="0" y="941026"/>
                  </a:lnTo>
                  <a:lnTo>
                    <a:pt x="0" y="933449"/>
                  </a:lnTo>
                  <a:lnTo>
                    <a:pt x="0" y="49567"/>
                  </a:lnTo>
                  <a:lnTo>
                    <a:pt x="14731" y="11375"/>
                  </a:lnTo>
                  <a:lnTo>
                    <a:pt x="33047" y="0"/>
                  </a:lnTo>
                  <a:lnTo>
                    <a:pt x="7376101" y="1"/>
                  </a:lnTo>
                  <a:lnTo>
                    <a:pt x="7415413" y="19389"/>
                  </a:lnTo>
                  <a:lnTo>
                    <a:pt x="7429499" y="53394"/>
                  </a:lnTo>
                  <a:lnTo>
                    <a:pt x="7429499" y="937200"/>
                  </a:lnTo>
                  <a:lnTo>
                    <a:pt x="7410106" y="976512"/>
                  </a:lnTo>
                  <a:lnTo>
                    <a:pt x="7379817" y="990232"/>
                  </a:lnTo>
                  <a:lnTo>
                    <a:pt x="7376101" y="990598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8774" y="4733921"/>
              <a:ext cx="52069" cy="990600"/>
            </a:xfrm>
            <a:custGeom>
              <a:avLst/>
              <a:gdLst/>
              <a:ahLst/>
              <a:cxnLst/>
              <a:rect l="l" t="t" r="r" b="b"/>
              <a:pathLst>
                <a:path w="52069" h="990600">
                  <a:moveTo>
                    <a:pt x="51889" y="990599"/>
                  </a:moveTo>
                  <a:lnTo>
                    <a:pt x="49571" y="990599"/>
                  </a:lnTo>
                  <a:lnTo>
                    <a:pt x="42281" y="989150"/>
                  </a:lnTo>
                  <a:lnTo>
                    <a:pt x="7250" y="962322"/>
                  </a:lnTo>
                  <a:lnTo>
                    <a:pt x="0" y="941029"/>
                  </a:lnTo>
                  <a:lnTo>
                    <a:pt x="0" y="49572"/>
                  </a:lnTo>
                  <a:lnTo>
                    <a:pt x="22097" y="11380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80"/>
                  </a:lnTo>
                  <a:lnTo>
                    <a:pt x="43679" y="16739"/>
                  </a:lnTo>
                  <a:lnTo>
                    <a:pt x="41238" y="25542"/>
                  </a:lnTo>
                  <a:lnTo>
                    <a:pt x="39494" y="35211"/>
                  </a:lnTo>
                  <a:lnTo>
                    <a:pt x="38448" y="45748"/>
                  </a:lnTo>
                  <a:lnTo>
                    <a:pt x="38100" y="57151"/>
                  </a:lnTo>
                  <a:lnTo>
                    <a:pt x="38100" y="933451"/>
                  </a:lnTo>
                  <a:lnTo>
                    <a:pt x="43679" y="973862"/>
                  </a:lnTo>
                  <a:lnTo>
                    <a:pt x="47399" y="985021"/>
                  </a:lnTo>
                  <a:lnTo>
                    <a:pt x="51889" y="9905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11312" y="216076"/>
            <a:ext cx="7064375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Key</a:t>
            </a:r>
            <a:r>
              <a:rPr spc="-155" dirty="0"/>
              <a:t> </a:t>
            </a:r>
            <a:r>
              <a:rPr spc="-120" dirty="0"/>
              <a:t>Insight</a:t>
            </a:r>
            <a:r>
              <a:rPr sz="2450" spc="-120" dirty="0"/>
              <a:t>: </a:t>
            </a:r>
            <a:r>
              <a:rPr spc="-120" dirty="0"/>
              <a:t>Outlet</a:t>
            </a:r>
            <a:r>
              <a:rPr spc="-155" dirty="0"/>
              <a:t> </a:t>
            </a:r>
            <a:r>
              <a:rPr spc="-120" dirty="0"/>
              <a:t>Size</a:t>
            </a:r>
            <a:r>
              <a:rPr spc="-150" dirty="0"/>
              <a:t> </a:t>
            </a:r>
            <a:r>
              <a:rPr sz="2450" spc="-270" dirty="0"/>
              <a:t>&amp;</a:t>
            </a:r>
            <a:r>
              <a:rPr sz="2450" spc="-120" dirty="0"/>
              <a:t> </a:t>
            </a:r>
            <a:r>
              <a:rPr spc="-155" dirty="0"/>
              <a:t>Age </a:t>
            </a:r>
            <a:r>
              <a:rPr spc="-120" dirty="0"/>
              <a:t>Impact</a:t>
            </a:r>
            <a:r>
              <a:rPr spc="-155" dirty="0"/>
              <a:t> </a:t>
            </a:r>
            <a:r>
              <a:rPr spc="-95" dirty="0"/>
              <a:t>Performance</a:t>
            </a:r>
            <a:endParaRPr sz="2450"/>
          </a:p>
        </p:txBody>
      </p:sp>
      <p:grpSp>
        <p:nvGrpSpPr>
          <p:cNvPr id="8" name="object 8"/>
          <p:cNvGrpSpPr/>
          <p:nvPr/>
        </p:nvGrpSpPr>
        <p:grpSpPr>
          <a:xfrm>
            <a:off x="1628774" y="1790698"/>
            <a:ext cx="7448550" cy="2714625"/>
            <a:chOff x="1628774" y="1790698"/>
            <a:chExt cx="7448550" cy="27146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4" y="1790698"/>
              <a:ext cx="3609974" cy="2714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7349" y="1790698"/>
              <a:ext cx="3609974" cy="27146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11312" y="1017648"/>
            <a:ext cx="7419975" cy="687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Our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of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outlet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characteristics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shows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clear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patterns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related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store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size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establishment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year.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874394">
              <a:lnSpc>
                <a:spcPct val="100000"/>
              </a:lnSpc>
              <a:tabLst>
                <a:tab pos="4173854" algn="l"/>
              </a:tabLst>
            </a:pPr>
            <a:r>
              <a:rPr sz="1350" b="1" spc="-80" dirty="0">
                <a:solidFill>
                  <a:srgbClr val="1F2937"/>
                </a:solidFill>
                <a:latin typeface="Arial"/>
                <a:cs typeface="Arial"/>
              </a:rPr>
              <a:t>Distribution</a:t>
            </a:r>
            <a:r>
              <a:rPr sz="1350" b="1" spc="-3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50" dirty="0">
                <a:solidFill>
                  <a:srgbClr val="1F2937"/>
                </a:solidFill>
                <a:latin typeface="Arial"/>
                <a:cs typeface="Arial"/>
              </a:rPr>
              <a:t>of</a:t>
            </a:r>
            <a:r>
              <a:rPr sz="1350" b="1" spc="-3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70" dirty="0">
                <a:solidFill>
                  <a:srgbClr val="1F2937"/>
                </a:solidFill>
                <a:latin typeface="Arial"/>
                <a:cs typeface="Arial"/>
              </a:rPr>
              <a:t>Outlet</a:t>
            </a:r>
            <a:r>
              <a:rPr sz="1350" b="1" spc="-3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20" dirty="0">
                <a:solidFill>
                  <a:srgbClr val="1F2937"/>
                </a:solidFill>
                <a:latin typeface="Arial"/>
                <a:cs typeface="Arial"/>
              </a:rPr>
              <a:t>Size</a:t>
            </a:r>
            <a:r>
              <a:rPr sz="1350" b="1" dirty="0">
                <a:solidFill>
                  <a:srgbClr val="1F2937"/>
                </a:solidFill>
                <a:latin typeface="Arial"/>
                <a:cs typeface="Arial"/>
              </a:rPr>
              <a:t>	</a:t>
            </a:r>
            <a:r>
              <a:rPr sz="1350" b="1" spc="-80" dirty="0">
                <a:solidFill>
                  <a:srgbClr val="1F2937"/>
                </a:solidFill>
                <a:latin typeface="Arial"/>
                <a:cs typeface="Arial"/>
              </a:rPr>
              <a:t>Total</a:t>
            </a:r>
            <a:r>
              <a:rPr sz="1350" b="1" spc="-5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80" dirty="0">
                <a:solidFill>
                  <a:srgbClr val="1F2937"/>
                </a:solidFill>
                <a:latin typeface="Arial"/>
                <a:cs typeface="Arial"/>
              </a:rPr>
              <a:t>Sales</a:t>
            </a:r>
            <a:r>
              <a:rPr sz="1350" b="1" spc="-4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85" dirty="0">
                <a:solidFill>
                  <a:srgbClr val="1F2937"/>
                </a:solidFill>
                <a:latin typeface="Arial"/>
                <a:cs typeface="Arial"/>
              </a:rPr>
              <a:t>by</a:t>
            </a:r>
            <a:r>
              <a:rPr sz="1350" b="1" spc="-5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70" dirty="0">
                <a:solidFill>
                  <a:srgbClr val="1F2937"/>
                </a:solidFill>
                <a:latin typeface="Arial"/>
                <a:cs typeface="Arial"/>
              </a:rPr>
              <a:t>Outlet</a:t>
            </a:r>
            <a:r>
              <a:rPr sz="1350" b="1" spc="-4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85" dirty="0">
                <a:solidFill>
                  <a:srgbClr val="1F2937"/>
                </a:solidFill>
                <a:latin typeface="Arial"/>
                <a:cs typeface="Arial"/>
              </a:rPr>
              <a:t>Establishment</a:t>
            </a:r>
            <a:r>
              <a:rPr sz="1350" b="1" spc="-4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20" dirty="0">
                <a:solidFill>
                  <a:srgbClr val="1F2937"/>
                </a:solidFill>
                <a:latin typeface="Arial"/>
                <a:cs typeface="Arial"/>
              </a:rPr>
              <a:t>Year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1050" y="5201537"/>
            <a:ext cx="6920230" cy="717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4799"/>
              </a:lnSpc>
              <a:spcBef>
                <a:spcPts val="90"/>
              </a:spcBef>
            </a:pPr>
            <a:r>
              <a:rPr sz="1350" b="1" spc="-135" dirty="0">
                <a:solidFill>
                  <a:srgbClr val="1F2937"/>
                </a:solidFill>
                <a:latin typeface="Arial"/>
                <a:cs typeface="Arial"/>
              </a:rPr>
              <a:t>Key</a:t>
            </a:r>
            <a:r>
              <a:rPr sz="1350" b="1" spc="4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65" dirty="0">
                <a:solidFill>
                  <a:srgbClr val="1F2937"/>
                </a:solidFill>
                <a:latin typeface="Arial"/>
                <a:cs typeface="Arial"/>
              </a:rPr>
              <a:t>Takeaways:</a:t>
            </a:r>
            <a:r>
              <a:rPr sz="1350" b="1" spc="-3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Medium-sized</a:t>
            </a:r>
            <a:r>
              <a:rPr sz="1300" spc="-8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outlets</a:t>
            </a:r>
            <a:r>
              <a:rPr sz="1300" spc="-9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are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most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common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format.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Sales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performance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varies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significantly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by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year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of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establishment,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with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newer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some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older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stores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showing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high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1F2937"/>
                </a:solidFill>
                <a:latin typeface="Microsoft Sans Serif"/>
                <a:cs typeface="Microsoft Sans Serif"/>
              </a:rPr>
              <a:t>sales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peaks.</a:t>
            </a:r>
            <a:endParaRPr sz="1300" dirty="0">
              <a:latin typeface="Microsoft Sans Serif"/>
              <a:cs typeface="Microsoft Sans Serif"/>
            </a:endParaRPr>
          </a:p>
        </p:txBody>
      </p:sp>
      <p:pic>
        <p:nvPicPr>
          <p:cNvPr id="13" name="Picture 12" descr="outlet_size_dist.png">
            <a:extLst>
              <a:ext uri="{FF2B5EF4-FFF2-40B4-BE49-F238E27FC236}">
                <a16:creationId xmlns:a16="http://schemas.microsoft.com/office/drawing/2014/main" id="{377D5612-2A37-28AA-AED3-0312935AE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81" y="1392351"/>
            <a:ext cx="4090990" cy="3414952"/>
          </a:xfrm>
          <a:prstGeom prst="rect">
            <a:avLst/>
          </a:prstGeom>
        </p:spPr>
      </p:pic>
      <p:pic>
        <p:nvPicPr>
          <p:cNvPr id="14" name="Picture 13" descr="sales_by_year.png">
            <a:extLst>
              <a:ext uri="{FF2B5EF4-FFF2-40B4-BE49-F238E27FC236}">
                <a16:creationId xmlns:a16="http://schemas.microsoft.com/office/drawing/2014/main" id="{942F07AD-1863-FFD8-D2F2-82FAB0E32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319" y="1683827"/>
            <a:ext cx="3846590" cy="3037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0649" y="-1"/>
            <a:ext cx="7924800" cy="6362700"/>
            <a:chOff x="1390649" y="-1"/>
            <a:chExt cx="7924800" cy="6362700"/>
          </a:xfrm>
        </p:grpSpPr>
        <p:sp>
          <p:nvSpPr>
            <p:cNvPr id="3" name="object 3"/>
            <p:cNvSpPr/>
            <p:nvPr/>
          </p:nvSpPr>
          <p:spPr>
            <a:xfrm>
              <a:off x="1395412" y="4761"/>
              <a:ext cx="7915275" cy="6353175"/>
            </a:xfrm>
            <a:custGeom>
              <a:avLst/>
              <a:gdLst/>
              <a:ahLst/>
              <a:cxnLst/>
              <a:rect l="l" t="t" r="r" b="b"/>
              <a:pathLst>
                <a:path w="7915275" h="6353175">
                  <a:moveTo>
                    <a:pt x="0" y="6243637"/>
                  </a:moveTo>
                  <a:lnTo>
                    <a:pt x="0" y="109537"/>
                  </a:lnTo>
                  <a:lnTo>
                    <a:pt x="0" y="102345"/>
                  </a:lnTo>
                  <a:lnTo>
                    <a:pt x="701" y="95219"/>
                  </a:lnTo>
                  <a:lnTo>
                    <a:pt x="2104" y="88164"/>
                  </a:lnTo>
                  <a:lnTo>
                    <a:pt x="3507" y="81109"/>
                  </a:lnTo>
                  <a:lnTo>
                    <a:pt x="5585" y="74257"/>
                  </a:lnTo>
                  <a:lnTo>
                    <a:pt x="8338" y="67614"/>
                  </a:lnTo>
                  <a:lnTo>
                    <a:pt x="11090" y="60970"/>
                  </a:lnTo>
                  <a:lnTo>
                    <a:pt x="14464" y="54657"/>
                  </a:lnTo>
                  <a:lnTo>
                    <a:pt x="18460" y="48678"/>
                  </a:lnTo>
                  <a:lnTo>
                    <a:pt x="22456" y="42699"/>
                  </a:lnTo>
                  <a:lnTo>
                    <a:pt x="54661" y="14459"/>
                  </a:lnTo>
                  <a:lnTo>
                    <a:pt x="95221" y="700"/>
                  </a:lnTo>
                  <a:lnTo>
                    <a:pt x="102345" y="0"/>
                  </a:lnTo>
                  <a:lnTo>
                    <a:pt x="109537" y="0"/>
                  </a:lnTo>
                  <a:lnTo>
                    <a:pt x="7805737" y="0"/>
                  </a:lnTo>
                  <a:lnTo>
                    <a:pt x="7812929" y="0"/>
                  </a:lnTo>
                  <a:lnTo>
                    <a:pt x="7820051" y="700"/>
                  </a:lnTo>
                  <a:lnTo>
                    <a:pt x="7827105" y="2102"/>
                  </a:lnTo>
                  <a:lnTo>
                    <a:pt x="7834159" y="3504"/>
                  </a:lnTo>
                  <a:lnTo>
                    <a:pt x="7872571" y="22454"/>
                  </a:lnTo>
                  <a:lnTo>
                    <a:pt x="7900808" y="54657"/>
                  </a:lnTo>
                  <a:lnTo>
                    <a:pt x="7913168" y="88164"/>
                  </a:lnTo>
                  <a:lnTo>
                    <a:pt x="7914572" y="95219"/>
                  </a:lnTo>
                  <a:lnTo>
                    <a:pt x="7915273" y="102345"/>
                  </a:lnTo>
                  <a:lnTo>
                    <a:pt x="7915274" y="109537"/>
                  </a:lnTo>
                  <a:lnTo>
                    <a:pt x="7915274" y="6243637"/>
                  </a:lnTo>
                  <a:lnTo>
                    <a:pt x="7906934" y="6285555"/>
                  </a:lnTo>
                  <a:lnTo>
                    <a:pt x="7896812" y="6304489"/>
                  </a:lnTo>
                  <a:lnTo>
                    <a:pt x="7892816" y="6310470"/>
                  </a:lnTo>
                  <a:lnTo>
                    <a:pt x="7866590" y="6334715"/>
                  </a:lnTo>
                  <a:lnTo>
                    <a:pt x="7860610" y="6338709"/>
                  </a:lnTo>
                  <a:lnTo>
                    <a:pt x="7827105" y="6351067"/>
                  </a:lnTo>
                  <a:lnTo>
                    <a:pt x="7820051" y="6352472"/>
                  </a:lnTo>
                  <a:lnTo>
                    <a:pt x="7812929" y="6353174"/>
                  </a:lnTo>
                  <a:lnTo>
                    <a:pt x="7805737" y="6353174"/>
                  </a:lnTo>
                  <a:lnTo>
                    <a:pt x="109537" y="6353174"/>
                  </a:lnTo>
                  <a:lnTo>
                    <a:pt x="102345" y="6353174"/>
                  </a:lnTo>
                  <a:lnTo>
                    <a:pt x="95221" y="6352472"/>
                  </a:lnTo>
                  <a:lnTo>
                    <a:pt x="88167" y="6351067"/>
                  </a:lnTo>
                  <a:lnTo>
                    <a:pt x="81113" y="6349667"/>
                  </a:lnTo>
                  <a:lnTo>
                    <a:pt x="42701" y="6330720"/>
                  </a:lnTo>
                  <a:lnTo>
                    <a:pt x="18460" y="6304489"/>
                  </a:lnTo>
                  <a:lnTo>
                    <a:pt x="14464" y="6298512"/>
                  </a:lnTo>
                  <a:lnTo>
                    <a:pt x="701" y="6257952"/>
                  </a:lnTo>
                  <a:lnTo>
                    <a:pt x="0" y="6250827"/>
                  </a:lnTo>
                  <a:lnTo>
                    <a:pt x="0" y="6243637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8774" y="1209673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7824" y="5362573"/>
              <a:ext cx="7429500" cy="762000"/>
            </a:xfrm>
            <a:custGeom>
              <a:avLst/>
              <a:gdLst/>
              <a:ahLst/>
              <a:cxnLst/>
              <a:rect l="l" t="t" r="r" b="b"/>
              <a:pathLst>
                <a:path w="7429500" h="762000">
                  <a:moveTo>
                    <a:pt x="7376101" y="761999"/>
                  </a:moveTo>
                  <a:lnTo>
                    <a:pt x="33047" y="761995"/>
                  </a:lnTo>
                  <a:lnTo>
                    <a:pt x="4833" y="733718"/>
                  </a:lnTo>
                  <a:lnTo>
                    <a:pt x="0" y="712426"/>
                  </a:lnTo>
                  <a:lnTo>
                    <a:pt x="0" y="704849"/>
                  </a:lnTo>
                  <a:lnTo>
                    <a:pt x="0" y="49569"/>
                  </a:lnTo>
                  <a:lnTo>
                    <a:pt x="14731" y="11375"/>
                  </a:lnTo>
                  <a:lnTo>
                    <a:pt x="33047" y="0"/>
                  </a:lnTo>
                  <a:lnTo>
                    <a:pt x="7376101" y="4"/>
                  </a:lnTo>
                  <a:lnTo>
                    <a:pt x="7415413" y="19385"/>
                  </a:lnTo>
                  <a:lnTo>
                    <a:pt x="7429499" y="53397"/>
                  </a:lnTo>
                  <a:lnTo>
                    <a:pt x="7429499" y="708602"/>
                  </a:lnTo>
                  <a:lnTo>
                    <a:pt x="7410106" y="747912"/>
                  </a:lnTo>
                  <a:lnTo>
                    <a:pt x="7379817" y="761632"/>
                  </a:lnTo>
                  <a:lnTo>
                    <a:pt x="7376101" y="7619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8774" y="5362567"/>
              <a:ext cx="52069" cy="762000"/>
            </a:xfrm>
            <a:custGeom>
              <a:avLst/>
              <a:gdLst/>
              <a:ahLst/>
              <a:cxnLst/>
              <a:rect l="l" t="t" r="r" b="b"/>
              <a:pathLst>
                <a:path w="52069" h="762000">
                  <a:moveTo>
                    <a:pt x="51889" y="761999"/>
                  </a:moveTo>
                  <a:lnTo>
                    <a:pt x="49571" y="761999"/>
                  </a:lnTo>
                  <a:lnTo>
                    <a:pt x="42281" y="760550"/>
                  </a:lnTo>
                  <a:lnTo>
                    <a:pt x="7250" y="733723"/>
                  </a:lnTo>
                  <a:lnTo>
                    <a:pt x="0" y="712429"/>
                  </a:lnTo>
                  <a:lnTo>
                    <a:pt x="0" y="49572"/>
                  </a:lnTo>
                  <a:lnTo>
                    <a:pt x="22097" y="11381"/>
                  </a:lnTo>
                  <a:lnTo>
                    <a:pt x="49571" y="0"/>
                  </a:lnTo>
                  <a:lnTo>
                    <a:pt x="51889" y="0"/>
                  </a:lnTo>
                  <a:lnTo>
                    <a:pt x="47399" y="5581"/>
                  </a:lnTo>
                  <a:lnTo>
                    <a:pt x="43679" y="16740"/>
                  </a:lnTo>
                  <a:lnTo>
                    <a:pt x="41238" y="25542"/>
                  </a:lnTo>
                  <a:lnTo>
                    <a:pt x="39494" y="35212"/>
                  </a:lnTo>
                  <a:lnTo>
                    <a:pt x="38448" y="45748"/>
                  </a:lnTo>
                  <a:lnTo>
                    <a:pt x="38100" y="57151"/>
                  </a:lnTo>
                  <a:lnTo>
                    <a:pt x="38100" y="704851"/>
                  </a:lnTo>
                  <a:lnTo>
                    <a:pt x="43679" y="745262"/>
                  </a:lnTo>
                  <a:lnTo>
                    <a:pt x="47399" y="756421"/>
                  </a:lnTo>
                  <a:lnTo>
                    <a:pt x="51889" y="761999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11312" y="175859"/>
            <a:ext cx="688530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100"/>
              </a:spcBef>
            </a:pPr>
            <a:r>
              <a:rPr spc="-120" dirty="0"/>
              <a:t>Model</a:t>
            </a:r>
            <a:r>
              <a:rPr spc="-130" dirty="0"/>
              <a:t> </a:t>
            </a:r>
            <a:r>
              <a:rPr spc="-125" dirty="0"/>
              <a:t>Performance</a:t>
            </a:r>
            <a:r>
              <a:rPr sz="2450" spc="-125" dirty="0"/>
              <a:t>:</a:t>
            </a:r>
            <a:r>
              <a:rPr sz="2450" spc="-90" dirty="0"/>
              <a:t> </a:t>
            </a:r>
            <a:r>
              <a:rPr spc="-140" dirty="0"/>
              <a:t>Gradient</a:t>
            </a:r>
            <a:r>
              <a:rPr spc="-125" dirty="0"/>
              <a:t> </a:t>
            </a:r>
            <a:r>
              <a:rPr spc="-175" dirty="0"/>
              <a:t>Boosting</a:t>
            </a:r>
            <a:r>
              <a:rPr spc="-125" dirty="0"/>
              <a:t> </a:t>
            </a:r>
            <a:r>
              <a:rPr spc="-165" dirty="0"/>
              <a:t>Leads</a:t>
            </a:r>
            <a:r>
              <a:rPr spc="-130" dirty="0"/>
              <a:t> </a:t>
            </a:r>
            <a:r>
              <a:rPr spc="-25" dirty="0"/>
              <a:t>the </a:t>
            </a:r>
            <a:r>
              <a:rPr spc="-20" dirty="0"/>
              <a:t>Pack</a:t>
            </a:r>
            <a:endParaRPr sz="245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774" y="2447923"/>
            <a:ext cx="3571874" cy="26860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11312" y="1421435"/>
            <a:ext cx="7011034" cy="941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1300" spc="-80" dirty="0">
                <a:solidFill>
                  <a:srgbClr val="1F2937"/>
                </a:solidFill>
                <a:latin typeface="Microsoft Sans Serif"/>
                <a:cs typeface="Microsoft Sans Serif"/>
              </a:rPr>
              <a:t>We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evaluated</a:t>
            </a:r>
            <a:r>
              <a:rPr sz="1300" spc="-6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multiple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machine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learning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models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find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most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accurate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predictor.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1F2937"/>
                </a:solidFill>
                <a:latin typeface="Microsoft Sans Serif"/>
                <a:cs typeface="Microsoft Sans Serif"/>
              </a:rPr>
              <a:t>Gradient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Boosting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algorithm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demonstrated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superior</a:t>
            </a:r>
            <a:r>
              <a:rPr sz="13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performance.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506095">
              <a:lnSpc>
                <a:spcPct val="100000"/>
              </a:lnSpc>
              <a:spcBef>
                <a:spcPts val="5"/>
              </a:spcBef>
            </a:pPr>
            <a:r>
              <a:rPr sz="1350" b="1" spc="-65" dirty="0">
                <a:solidFill>
                  <a:srgbClr val="1F2937"/>
                </a:solidFill>
                <a:latin typeface="Arial"/>
                <a:cs typeface="Arial"/>
              </a:rPr>
              <a:t>Model</a:t>
            </a:r>
            <a:r>
              <a:rPr sz="1350" b="1" spc="-50" dirty="0">
                <a:solidFill>
                  <a:srgbClr val="1F2937"/>
                </a:solidFill>
                <a:latin typeface="Arial"/>
                <a:cs typeface="Arial"/>
              </a:rPr>
              <a:t> R-</a:t>
            </a:r>
            <a:r>
              <a:rPr sz="1350" b="1" spc="-85" dirty="0">
                <a:solidFill>
                  <a:srgbClr val="1F2937"/>
                </a:solidFill>
                <a:latin typeface="Arial"/>
                <a:cs typeface="Arial"/>
              </a:rPr>
              <a:t>Squared</a:t>
            </a:r>
            <a:r>
              <a:rPr sz="1350" b="1" spc="-4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85" dirty="0">
                <a:solidFill>
                  <a:srgbClr val="1F2937"/>
                </a:solidFill>
                <a:latin typeface="Arial"/>
                <a:cs typeface="Arial"/>
              </a:rPr>
              <a:t>Scores</a:t>
            </a:r>
            <a:r>
              <a:rPr sz="1350" b="1" spc="-4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65" dirty="0">
                <a:solidFill>
                  <a:srgbClr val="1F2937"/>
                </a:solidFill>
                <a:latin typeface="Arial"/>
                <a:cs typeface="Arial"/>
              </a:rPr>
              <a:t>(Test</a:t>
            </a:r>
            <a:r>
              <a:rPr sz="1350" b="1" spc="-45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50" b="1" spc="-20" dirty="0">
                <a:solidFill>
                  <a:srgbClr val="1F2937"/>
                </a:solidFill>
                <a:latin typeface="Arial"/>
                <a:cs typeface="Arial"/>
              </a:rPr>
              <a:t>Set)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371093"/>
              </p:ext>
            </p:extLst>
          </p:nvPr>
        </p:nvGraphicFramePr>
        <p:xfrm>
          <a:off x="5480870" y="2400264"/>
          <a:ext cx="3571875" cy="2792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5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300" b="1" spc="-10" dirty="0">
                          <a:solidFill>
                            <a:srgbClr val="111726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0" marB="0"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2F4F5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300" b="1" spc="-35" dirty="0">
                          <a:solidFill>
                            <a:srgbClr val="111726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350" b="1" spc="-35" dirty="0">
                          <a:solidFill>
                            <a:srgbClr val="11172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-55" dirty="0">
                          <a:solidFill>
                            <a:srgbClr val="111726"/>
                          </a:solidFill>
                          <a:latin typeface="Arial"/>
                          <a:cs typeface="Arial"/>
                        </a:rPr>
                        <a:t>Squared</a:t>
                      </a:r>
                      <a:r>
                        <a:rPr sz="1300" b="1" spc="-30" dirty="0">
                          <a:solidFill>
                            <a:srgbClr val="11172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20" dirty="0">
                          <a:solidFill>
                            <a:srgbClr val="111726"/>
                          </a:solidFill>
                          <a:latin typeface="Arial"/>
                          <a:cs typeface="Arial"/>
                        </a:rPr>
                        <a:t>Score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2F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090">
                <a:tc gridSpan="2"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935"/>
                        </a:spcBef>
                        <a:tabLst>
                          <a:tab pos="1980564" algn="l"/>
                        </a:tabLst>
                      </a:pPr>
                      <a:r>
                        <a:rPr sz="1350" b="1" spc="-75" dirty="0">
                          <a:solidFill>
                            <a:srgbClr val="13532D"/>
                          </a:solidFill>
                          <a:latin typeface="Arial"/>
                          <a:cs typeface="Arial"/>
                        </a:rPr>
                        <a:t>Gradient</a:t>
                      </a:r>
                      <a:r>
                        <a:rPr sz="1350" b="1" spc="-30" dirty="0">
                          <a:solidFill>
                            <a:srgbClr val="13532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-10" dirty="0">
                          <a:solidFill>
                            <a:srgbClr val="13532D"/>
                          </a:solidFill>
                          <a:latin typeface="Arial"/>
                          <a:cs typeface="Arial"/>
                        </a:rPr>
                        <a:t>Boosting</a:t>
                      </a:r>
                      <a:r>
                        <a:rPr sz="1350" b="1" dirty="0">
                          <a:solidFill>
                            <a:srgbClr val="13532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1300" b="1" spc="-10" dirty="0">
                          <a:solidFill>
                            <a:srgbClr val="13532D"/>
                          </a:solidFill>
                          <a:latin typeface="Arial"/>
                          <a:cs typeface="Arial"/>
                        </a:rPr>
                        <a:t>60.52%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DBFB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090">
                <a:tc gridSpan="2"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985"/>
                        </a:spcBef>
                        <a:tabLst>
                          <a:tab pos="1980564" algn="l"/>
                        </a:tabLst>
                      </a:pPr>
                      <a:r>
                        <a:rPr sz="1300" spc="-1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Linear</a:t>
                      </a:r>
                      <a:r>
                        <a:rPr sz="1300" spc="-65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00" spc="-1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Regression</a:t>
                      </a:r>
                      <a:r>
                        <a:rPr sz="130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300" spc="-1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57.95%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9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300" spc="-4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Random</a:t>
                      </a:r>
                      <a:r>
                        <a:rPr sz="1300" spc="-35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00" spc="-1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Forest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300" spc="-1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57.11%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90">
                <a:tc gridSpan="2"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985"/>
                        </a:spcBef>
                        <a:tabLst>
                          <a:tab pos="1980564" algn="l"/>
                        </a:tabLst>
                      </a:pPr>
                      <a:r>
                        <a:rPr sz="1300" spc="-1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AdaBoost</a:t>
                      </a:r>
                      <a:r>
                        <a:rPr sz="130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300" spc="-1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50.21%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9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300" spc="-1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Decision</a:t>
                      </a:r>
                      <a:r>
                        <a:rPr sz="1300" spc="-5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300" spc="-2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Tree</a:t>
                      </a:r>
                      <a:endParaRPr sz="13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300" spc="-10" dirty="0">
                          <a:solidFill>
                            <a:srgbClr val="1F2937"/>
                          </a:solidFill>
                          <a:latin typeface="Microsoft Sans Serif"/>
                          <a:cs typeface="Microsoft Sans Serif"/>
                        </a:rPr>
                        <a:t>18.13%</a:t>
                      </a:r>
                      <a:endParaRPr sz="13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5095" marB="0"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801812" y="5473067"/>
            <a:ext cx="6907530" cy="48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1350" b="1" spc="-75" dirty="0">
                <a:solidFill>
                  <a:srgbClr val="1F2937"/>
                </a:solidFill>
                <a:latin typeface="Arial"/>
                <a:cs typeface="Arial"/>
              </a:rPr>
              <a:t>Conclusion:</a:t>
            </a:r>
            <a:r>
              <a:rPr sz="1350" b="1" spc="-40" dirty="0">
                <a:solidFill>
                  <a:srgbClr val="1F2937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Gradient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Boosting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model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provides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most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reliable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predictions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for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our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dataset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is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recommended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model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for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production.</a:t>
            </a:r>
            <a:endParaRPr sz="1300" dirty="0">
              <a:latin typeface="Microsoft Sans Serif"/>
              <a:cs typeface="Microsoft Sans Serif"/>
            </a:endParaRPr>
          </a:p>
        </p:txBody>
      </p:sp>
      <p:pic>
        <p:nvPicPr>
          <p:cNvPr id="39" name="Picture 38" descr="model_performance.png">
            <a:extLst>
              <a:ext uri="{FF2B5EF4-FFF2-40B4-BE49-F238E27FC236}">
                <a16:creationId xmlns:a16="http://schemas.microsoft.com/office/drawing/2014/main" id="{41D0D961-FB9D-9FE0-61B5-5120D9AE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4" y="2400265"/>
            <a:ext cx="3623943" cy="27289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0649" y="-1"/>
            <a:ext cx="7924800" cy="6219825"/>
            <a:chOff x="1390649" y="-1"/>
            <a:chExt cx="7924800" cy="6219825"/>
          </a:xfrm>
        </p:grpSpPr>
        <p:sp>
          <p:nvSpPr>
            <p:cNvPr id="3" name="object 3"/>
            <p:cNvSpPr/>
            <p:nvPr/>
          </p:nvSpPr>
          <p:spPr>
            <a:xfrm>
              <a:off x="1395412" y="4760"/>
              <a:ext cx="7915275" cy="6210300"/>
            </a:xfrm>
            <a:custGeom>
              <a:avLst/>
              <a:gdLst/>
              <a:ahLst/>
              <a:cxnLst/>
              <a:rect l="l" t="t" r="r" b="b"/>
              <a:pathLst>
                <a:path w="7915275" h="6210300">
                  <a:moveTo>
                    <a:pt x="0" y="6100762"/>
                  </a:moveTo>
                  <a:lnTo>
                    <a:pt x="0" y="109537"/>
                  </a:lnTo>
                  <a:lnTo>
                    <a:pt x="0" y="102342"/>
                  </a:lnTo>
                  <a:lnTo>
                    <a:pt x="701" y="95217"/>
                  </a:lnTo>
                  <a:lnTo>
                    <a:pt x="2104" y="88166"/>
                  </a:lnTo>
                  <a:lnTo>
                    <a:pt x="3507" y="81111"/>
                  </a:lnTo>
                  <a:lnTo>
                    <a:pt x="5585" y="74265"/>
                  </a:lnTo>
                  <a:lnTo>
                    <a:pt x="26997" y="37165"/>
                  </a:lnTo>
                  <a:lnTo>
                    <a:pt x="32082" y="32082"/>
                  </a:lnTo>
                  <a:lnTo>
                    <a:pt x="37168" y="26998"/>
                  </a:lnTo>
                  <a:lnTo>
                    <a:pt x="42701" y="22454"/>
                  </a:lnTo>
                  <a:lnTo>
                    <a:pt x="48681" y="18459"/>
                  </a:lnTo>
                  <a:lnTo>
                    <a:pt x="54661" y="14459"/>
                  </a:lnTo>
                  <a:lnTo>
                    <a:pt x="60974" y="11083"/>
                  </a:lnTo>
                  <a:lnTo>
                    <a:pt x="67619" y="8334"/>
                  </a:lnTo>
                  <a:lnTo>
                    <a:pt x="74264" y="5580"/>
                  </a:lnTo>
                  <a:lnTo>
                    <a:pt x="81113" y="3502"/>
                  </a:lnTo>
                  <a:lnTo>
                    <a:pt x="88167" y="2102"/>
                  </a:lnTo>
                  <a:lnTo>
                    <a:pt x="95221" y="701"/>
                  </a:lnTo>
                  <a:lnTo>
                    <a:pt x="102345" y="0"/>
                  </a:lnTo>
                  <a:lnTo>
                    <a:pt x="109537" y="0"/>
                  </a:lnTo>
                  <a:lnTo>
                    <a:pt x="7805737" y="0"/>
                  </a:lnTo>
                  <a:lnTo>
                    <a:pt x="7812929" y="0"/>
                  </a:lnTo>
                  <a:lnTo>
                    <a:pt x="7820051" y="701"/>
                  </a:lnTo>
                  <a:lnTo>
                    <a:pt x="7827105" y="2102"/>
                  </a:lnTo>
                  <a:lnTo>
                    <a:pt x="7834159" y="3502"/>
                  </a:lnTo>
                  <a:lnTo>
                    <a:pt x="7841009" y="5580"/>
                  </a:lnTo>
                  <a:lnTo>
                    <a:pt x="7847653" y="8334"/>
                  </a:lnTo>
                  <a:lnTo>
                    <a:pt x="7854298" y="11083"/>
                  </a:lnTo>
                  <a:lnTo>
                    <a:pt x="7860610" y="14459"/>
                  </a:lnTo>
                  <a:lnTo>
                    <a:pt x="7866590" y="18459"/>
                  </a:lnTo>
                  <a:lnTo>
                    <a:pt x="7872571" y="22454"/>
                  </a:lnTo>
                  <a:lnTo>
                    <a:pt x="7900808" y="54662"/>
                  </a:lnTo>
                  <a:lnTo>
                    <a:pt x="7913168" y="88166"/>
                  </a:lnTo>
                  <a:lnTo>
                    <a:pt x="7914572" y="95217"/>
                  </a:lnTo>
                  <a:lnTo>
                    <a:pt x="7915273" y="102342"/>
                  </a:lnTo>
                  <a:lnTo>
                    <a:pt x="7915274" y="109537"/>
                  </a:lnTo>
                  <a:lnTo>
                    <a:pt x="7915274" y="6100762"/>
                  </a:lnTo>
                  <a:lnTo>
                    <a:pt x="7906934" y="6142675"/>
                  </a:lnTo>
                  <a:lnTo>
                    <a:pt x="7883190" y="6178212"/>
                  </a:lnTo>
                  <a:lnTo>
                    <a:pt x="7866590" y="6191835"/>
                  </a:lnTo>
                  <a:lnTo>
                    <a:pt x="7860610" y="6195831"/>
                  </a:lnTo>
                  <a:lnTo>
                    <a:pt x="7820051" y="6209597"/>
                  </a:lnTo>
                  <a:lnTo>
                    <a:pt x="7812929" y="6210299"/>
                  </a:lnTo>
                  <a:lnTo>
                    <a:pt x="7805737" y="6210299"/>
                  </a:lnTo>
                  <a:lnTo>
                    <a:pt x="109537" y="6210299"/>
                  </a:lnTo>
                  <a:lnTo>
                    <a:pt x="102345" y="6210299"/>
                  </a:lnTo>
                  <a:lnTo>
                    <a:pt x="95221" y="6209597"/>
                  </a:lnTo>
                  <a:lnTo>
                    <a:pt x="54661" y="6195826"/>
                  </a:lnTo>
                  <a:lnTo>
                    <a:pt x="48681" y="6191830"/>
                  </a:lnTo>
                  <a:lnTo>
                    <a:pt x="42701" y="6187835"/>
                  </a:lnTo>
                  <a:lnTo>
                    <a:pt x="14464" y="6155632"/>
                  </a:lnTo>
                  <a:lnTo>
                    <a:pt x="701" y="6115072"/>
                  </a:lnTo>
                  <a:lnTo>
                    <a:pt x="0" y="6107952"/>
                  </a:lnTo>
                  <a:lnTo>
                    <a:pt x="0" y="6100762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8774" y="781048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537" y="1490660"/>
              <a:ext cx="7439025" cy="1000125"/>
            </a:xfrm>
            <a:custGeom>
              <a:avLst/>
              <a:gdLst/>
              <a:ahLst/>
              <a:cxnLst/>
              <a:rect l="l" t="t" r="r" b="b"/>
              <a:pathLst>
                <a:path w="7439025" h="1000125">
                  <a:moveTo>
                    <a:pt x="7372277" y="1000124"/>
                  </a:moveTo>
                  <a:lnTo>
                    <a:pt x="66746" y="1000124"/>
                  </a:lnTo>
                  <a:lnTo>
                    <a:pt x="62101" y="999664"/>
                  </a:lnTo>
                  <a:lnTo>
                    <a:pt x="24240" y="982517"/>
                  </a:lnTo>
                  <a:lnTo>
                    <a:pt x="2287" y="947221"/>
                  </a:lnTo>
                  <a:lnTo>
                    <a:pt x="0" y="933375"/>
                  </a:lnTo>
                  <a:lnTo>
                    <a:pt x="0" y="928687"/>
                  </a:lnTo>
                  <a:lnTo>
                    <a:pt x="0" y="66744"/>
                  </a:lnTo>
                  <a:lnTo>
                    <a:pt x="14645" y="27840"/>
                  </a:lnTo>
                  <a:lnTo>
                    <a:pt x="48433" y="3641"/>
                  </a:lnTo>
                  <a:lnTo>
                    <a:pt x="66746" y="0"/>
                  </a:lnTo>
                  <a:lnTo>
                    <a:pt x="7372277" y="0"/>
                  </a:lnTo>
                  <a:lnTo>
                    <a:pt x="7411175" y="14640"/>
                  </a:lnTo>
                  <a:lnTo>
                    <a:pt x="7435381" y="48420"/>
                  </a:lnTo>
                  <a:lnTo>
                    <a:pt x="7439024" y="66744"/>
                  </a:lnTo>
                  <a:lnTo>
                    <a:pt x="7439024" y="933375"/>
                  </a:lnTo>
                  <a:lnTo>
                    <a:pt x="7424378" y="972270"/>
                  </a:lnTo>
                  <a:lnTo>
                    <a:pt x="7390590" y="996478"/>
                  </a:lnTo>
                  <a:lnTo>
                    <a:pt x="7376923" y="999664"/>
                  </a:lnTo>
                  <a:lnTo>
                    <a:pt x="7372277" y="10001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537" y="1490660"/>
              <a:ext cx="7439025" cy="1000125"/>
            </a:xfrm>
            <a:custGeom>
              <a:avLst/>
              <a:gdLst/>
              <a:ahLst/>
              <a:cxnLst/>
              <a:rect l="l" t="t" r="r" b="b"/>
              <a:pathLst>
                <a:path w="7439025" h="1000125">
                  <a:moveTo>
                    <a:pt x="0" y="928687"/>
                  </a:moveTo>
                  <a:lnTo>
                    <a:pt x="0" y="71437"/>
                  </a:lnTo>
                  <a:lnTo>
                    <a:pt x="0" y="66744"/>
                  </a:lnTo>
                  <a:lnTo>
                    <a:pt x="457" y="62093"/>
                  </a:lnTo>
                  <a:lnTo>
                    <a:pt x="1372" y="57493"/>
                  </a:lnTo>
                  <a:lnTo>
                    <a:pt x="2287" y="52889"/>
                  </a:lnTo>
                  <a:lnTo>
                    <a:pt x="3642" y="48420"/>
                  </a:lnTo>
                  <a:lnTo>
                    <a:pt x="5437" y="44090"/>
                  </a:lnTo>
                  <a:lnTo>
                    <a:pt x="7232" y="39760"/>
                  </a:lnTo>
                  <a:lnTo>
                    <a:pt x="9433" y="35644"/>
                  </a:lnTo>
                  <a:lnTo>
                    <a:pt x="12039" y="31742"/>
                  </a:lnTo>
                  <a:lnTo>
                    <a:pt x="14645" y="27840"/>
                  </a:lnTo>
                  <a:lnTo>
                    <a:pt x="17606" y="24235"/>
                  </a:lnTo>
                  <a:lnTo>
                    <a:pt x="20923" y="20919"/>
                  </a:lnTo>
                  <a:lnTo>
                    <a:pt x="24240" y="17603"/>
                  </a:lnTo>
                  <a:lnTo>
                    <a:pt x="27848" y="14640"/>
                  </a:lnTo>
                  <a:lnTo>
                    <a:pt x="31749" y="12036"/>
                  </a:lnTo>
                  <a:lnTo>
                    <a:pt x="35649" y="9426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7367587" y="0"/>
                  </a:lnTo>
                  <a:lnTo>
                    <a:pt x="7372277" y="0"/>
                  </a:lnTo>
                  <a:lnTo>
                    <a:pt x="7376923" y="456"/>
                  </a:lnTo>
                  <a:lnTo>
                    <a:pt x="7407274" y="12036"/>
                  </a:lnTo>
                  <a:lnTo>
                    <a:pt x="7411175" y="14640"/>
                  </a:lnTo>
                  <a:lnTo>
                    <a:pt x="7414783" y="17603"/>
                  </a:lnTo>
                  <a:lnTo>
                    <a:pt x="7418100" y="20919"/>
                  </a:lnTo>
                  <a:lnTo>
                    <a:pt x="7421417" y="24235"/>
                  </a:lnTo>
                  <a:lnTo>
                    <a:pt x="7437652" y="57493"/>
                  </a:lnTo>
                  <a:lnTo>
                    <a:pt x="7438567" y="62093"/>
                  </a:lnTo>
                  <a:lnTo>
                    <a:pt x="7439024" y="66744"/>
                  </a:lnTo>
                  <a:lnTo>
                    <a:pt x="7439024" y="71437"/>
                  </a:lnTo>
                  <a:lnTo>
                    <a:pt x="7439024" y="928687"/>
                  </a:lnTo>
                  <a:lnTo>
                    <a:pt x="7439024" y="933375"/>
                  </a:lnTo>
                  <a:lnTo>
                    <a:pt x="7438567" y="938021"/>
                  </a:lnTo>
                  <a:lnTo>
                    <a:pt x="7426985" y="968368"/>
                  </a:lnTo>
                  <a:lnTo>
                    <a:pt x="7424378" y="972270"/>
                  </a:lnTo>
                  <a:lnTo>
                    <a:pt x="7421417" y="975884"/>
                  </a:lnTo>
                  <a:lnTo>
                    <a:pt x="7418100" y="979200"/>
                  </a:lnTo>
                  <a:lnTo>
                    <a:pt x="7414783" y="982517"/>
                  </a:lnTo>
                  <a:lnTo>
                    <a:pt x="7411175" y="985474"/>
                  </a:lnTo>
                  <a:lnTo>
                    <a:pt x="7407274" y="988079"/>
                  </a:lnTo>
                  <a:lnTo>
                    <a:pt x="7403374" y="990688"/>
                  </a:lnTo>
                  <a:lnTo>
                    <a:pt x="7399257" y="992887"/>
                  </a:lnTo>
                  <a:lnTo>
                    <a:pt x="7394923" y="994683"/>
                  </a:lnTo>
                  <a:lnTo>
                    <a:pt x="7390590" y="996478"/>
                  </a:lnTo>
                  <a:lnTo>
                    <a:pt x="7386123" y="997832"/>
                  </a:lnTo>
                  <a:lnTo>
                    <a:pt x="7381523" y="998748"/>
                  </a:lnTo>
                  <a:lnTo>
                    <a:pt x="7376923" y="999664"/>
                  </a:lnTo>
                  <a:lnTo>
                    <a:pt x="7372277" y="1000124"/>
                  </a:lnTo>
                  <a:lnTo>
                    <a:pt x="7367587" y="1000124"/>
                  </a:lnTo>
                  <a:lnTo>
                    <a:pt x="71437" y="1000124"/>
                  </a:lnTo>
                  <a:lnTo>
                    <a:pt x="66746" y="1000124"/>
                  </a:lnTo>
                  <a:lnTo>
                    <a:pt x="62101" y="999664"/>
                  </a:lnTo>
                  <a:lnTo>
                    <a:pt x="57500" y="998748"/>
                  </a:lnTo>
                  <a:lnTo>
                    <a:pt x="52900" y="997832"/>
                  </a:lnTo>
                  <a:lnTo>
                    <a:pt x="48433" y="996478"/>
                  </a:lnTo>
                  <a:lnTo>
                    <a:pt x="44099" y="994683"/>
                  </a:lnTo>
                  <a:lnTo>
                    <a:pt x="39765" y="992887"/>
                  </a:lnTo>
                  <a:lnTo>
                    <a:pt x="20923" y="979200"/>
                  </a:lnTo>
                  <a:lnTo>
                    <a:pt x="17606" y="975884"/>
                  </a:lnTo>
                  <a:lnTo>
                    <a:pt x="14645" y="972270"/>
                  </a:lnTo>
                  <a:lnTo>
                    <a:pt x="12039" y="968368"/>
                  </a:lnTo>
                  <a:lnTo>
                    <a:pt x="9433" y="964470"/>
                  </a:lnTo>
                  <a:lnTo>
                    <a:pt x="7232" y="960355"/>
                  </a:lnTo>
                  <a:lnTo>
                    <a:pt x="5437" y="956020"/>
                  </a:lnTo>
                  <a:lnTo>
                    <a:pt x="3642" y="951686"/>
                  </a:lnTo>
                  <a:lnTo>
                    <a:pt x="2287" y="947221"/>
                  </a:lnTo>
                  <a:lnTo>
                    <a:pt x="1372" y="942621"/>
                  </a:lnTo>
                  <a:lnTo>
                    <a:pt x="457" y="938021"/>
                  </a:lnTo>
                  <a:lnTo>
                    <a:pt x="0" y="933375"/>
                  </a:lnTo>
                  <a:lnTo>
                    <a:pt x="0" y="9286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3537" y="2652710"/>
              <a:ext cx="7439025" cy="1000125"/>
            </a:xfrm>
            <a:custGeom>
              <a:avLst/>
              <a:gdLst/>
              <a:ahLst/>
              <a:cxnLst/>
              <a:rect l="l" t="t" r="r" b="b"/>
              <a:pathLst>
                <a:path w="7439025" h="1000125">
                  <a:moveTo>
                    <a:pt x="7372277" y="1000120"/>
                  </a:moveTo>
                  <a:lnTo>
                    <a:pt x="66746" y="1000120"/>
                  </a:lnTo>
                  <a:lnTo>
                    <a:pt x="62101" y="999664"/>
                  </a:lnTo>
                  <a:lnTo>
                    <a:pt x="24240" y="982512"/>
                  </a:lnTo>
                  <a:lnTo>
                    <a:pt x="2287" y="947221"/>
                  </a:lnTo>
                  <a:lnTo>
                    <a:pt x="0" y="933375"/>
                  </a:lnTo>
                  <a:lnTo>
                    <a:pt x="0" y="928687"/>
                  </a:lnTo>
                  <a:lnTo>
                    <a:pt x="0" y="66744"/>
                  </a:lnTo>
                  <a:lnTo>
                    <a:pt x="14645" y="27840"/>
                  </a:lnTo>
                  <a:lnTo>
                    <a:pt x="48433" y="3636"/>
                  </a:lnTo>
                  <a:lnTo>
                    <a:pt x="66746" y="0"/>
                  </a:lnTo>
                  <a:lnTo>
                    <a:pt x="7372277" y="0"/>
                  </a:lnTo>
                  <a:lnTo>
                    <a:pt x="7411175" y="14640"/>
                  </a:lnTo>
                  <a:lnTo>
                    <a:pt x="7435381" y="48425"/>
                  </a:lnTo>
                  <a:lnTo>
                    <a:pt x="7439024" y="66744"/>
                  </a:lnTo>
                  <a:lnTo>
                    <a:pt x="7439024" y="933375"/>
                  </a:lnTo>
                  <a:lnTo>
                    <a:pt x="7424378" y="972270"/>
                  </a:lnTo>
                  <a:lnTo>
                    <a:pt x="7390590" y="996473"/>
                  </a:lnTo>
                  <a:lnTo>
                    <a:pt x="7376923" y="999664"/>
                  </a:lnTo>
                  <a:lnTo>
                    <a:pt x="7372277" y="1000120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3537" y="2652710"/>
              <a:ext cx="7439025" cy="1000125"/>
            </a:xfrm>
            <a:custGeom>
              <a:avLst/>
              <a:gdLst/>
              <a:ahLst/>
              <a:cxnLst/>
              <a:rect l="l" t="t" r="r" b="b"/>
              <a:pathLst>
                <a:path w="7439025" h="1000125">
                  <a:moveTo>
                    <a:pt x="0" y="928687"/>
                  </a:moveTo>
                  <a:lnTo>
                    <a:pt x="0" y="71437"/>
                  </a:lnTo>
                  <a:lnTo>
                    <a:pt x="0" y="66744"/>
                  </a:lnTo>
                  <a:lnTo>
                    <a:pt x="457" y="62093"/>
                  </a:lnTo>
                  <a:lnTo>
                    <a:pt x="1372" y="57493"/>
                  </a:lnTo>
                  <a:lnTo>
                    <a:pt x="2287" y="52894"/>
                  </a:lnTo>
                  <a:lnTo>
                    <a:pt x="3642" y="48425"/>
                  </a:lnTo>
                  <a:lnTo>
                    <a:pt x="5437" y="44095"/>
                  </a:lnTo>
                  <a:lnTo>
                    <a:pt x="7232" y="39760"/>
                  </a:lnTo>
                  <a:lnTo>
                    <a:pt x="9433" y="35644"/>
                  </a:lnTo>
                  <a:lnTo>
                    <a:pt x="12039" y="31742"/>
                  </a:lnTo>
                  <a:lnTo>
                    <a:pt x="14645" y="27840"/>
                  </a:lnTo>
                  <a:lnTo>
                    <a:pt x="17606" y="24235"/>
                  </a:lnTo>
                  <a:lnTo>
                    <a:pt x="20923" y="20919"/>
                  </a:lnTo>
                  <a:lnTo>
                    <a:pt x="24240" y="17603"/>
                  </a:lnTo>
                  <a:lnTo>
                    <a:pt x="27848" y="14640"/>
                  </a:lnTo>
                  <a:lnTo>
                    <a:pt x="31749" y="12036"/>
                  </a:lnTo>
                  <a:lnTo>
                    <a:pt x="35649" y="9426"/>
                  </a:lnTo>
                  <a:lnTo>
                    <a:pt x="39765" y="7227"/>
                  </a:lnTo>
                  <a:lnTo>
                    <a:pt x="44099" y="5432"/>
                  </a:lnTo>
                  <a:lnTo>
                    <a:pt x="48433" y="3636"/>
                  </a:lnTo>
                  <a:lnTo>
                    <a:pt x="52900" y="2283"/>
                  </a:lnTo>
                  <a:lnTo>
                    <a:pt x="57500" y="1367"/>
                  </a:lnTo>
                  <a:lnTo>
                    <a:pt x="62101" y="456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7367587" y="0"/>
                  </a:lnTo>
                  <a:lnTo>
                    <a:pt x="7372277" y="0"/>
                  </a:lnTo>
                  <a:lnTo>
                    <a:pt x="7376923" y="456"/>
                  </a:lnTo>
                  <a:lnTo>
                    <a:pt x="7381523" y="1367"/>
                  </a:lnTo>
                  <a:lnTo>
                    <a:pt x="7386123" y="2283"/>
                  </a:lnTo>
                  <a:lnTo>
                    <a:pt x="7390590" y="3636"/>
                  </a:lnTo>
                  <a:lnTo>
                    <a:pt x="7394923" y="5432"/>
                  </a:lnTo>
                  <a:lnTo>
                    <a:pt x="7399257" y="7227"/>
                  </a:lnTo>
                  <a:lnTo>
                    <a:pt x="7403374" y="9426"/>
                  </a:lnTo>
                  <a:lnTo>
                    <a:pt x="7407274" y="12036"/>
                  </a:lnTo>
                  <a:lnTo>
                    <a:pt x="7411175" y="14640"/>
                  </a:lnTo>
                  <a:lnTo>
                    <a:pt x="7414783" y="17603"/>
                  </a:lnTo>
                  <a:lnTo>
                    <a:pt x="7418100" y="20919"/>
                  </a:lnTo>
                  <a:lnTo>
                    <a:pt x="7421417" y="24235"/>
                  </a:lnTo>
                  <a:lnTo>
                    <a:pt x="7433586" y="44095"/>
                  </a:lnTo>
                  <a:lnTo>
                    <a:pt x="7435381" y="48425"/>
                  </a:lnTo>
                  <a:lnTo>
                    <a:pt x="7436736" y="52894"/>
                  </a:lnTo>
                  <a:lnTo>
                    <a:pt x="7437652" y="57493"/>
                  </a:lnTo>
                  <a:lnTo>
                    <a:pt x="7438567" y="62093"/>
                  </a:lnTo>
                  <a:lnTo>
                    <a:pt x="7439024" y="66744"/>
                  </a:lnTo>
                  <a:lnTo>
                    <a:pt x="7439024" y="71437"/>
                  </a:lnTo>
                  <a:lnTo>
                    <a:pt x="7439024" y="928687"/>
                  </a:lnTo>
                  <a:lnTo>
                    <a:pt x="7439024" y="933375"/>
                  </a:lnTo>
                  <a:lnTo>
                    <a:pt x="7438567" y="938021"/>
                  </a:lnTo>
                  <a:lnTo>
                    <a:pt x="7437652" y="942626"/>
                  </a:lnTo>
                  <a:lnTo>
                    <a:pt x="7436736" y="947221"/>
                  </a:lnTo>
                  <a:lnTo>
                    <a:pt x="7435381" y="951686"/>
                  </a:lnTo>
                  <a:lnTo>
                    <a:pt x="7433586" y="956015"/>
                  </a:lnTo>
                  <a:lnTo>
                    <a:pt x="7431791" y="960350"/>
                  </a:lnTo>
                  <a:lnTo>
                    <a:pt x="7418100" y="979195"/>
                  </a:lnTo>
                  <a:lnTo>
                    <a:pt x="7414783" y="982512"/>
                  </a:lnTo>
                  <a:lnTo>
                    <a:pt x="7411175" y="985469"/>
                  </a:lnTo>
                  <a:lnTo>
                    <a:pt x="7407274" y="988074"/>
                  </a:lnTo>
                  <a:lnTo>
                    <a:pt x="7403374" y="990683"/>
                  </a:lnTo>
                  <a:lnTo>
                    <a:pt x="7399257" y="992887"/>
                  </a:lnTo>
                  <a:lnTo>
                    <a:pt x="7394923" y="994678"/>
                  </a:lnTo>
                  <a:lnTo>
                    <a:pt x="7390590" y="996473"/>
                  </a:lnTo>
                  <a:lnTo>
                    <a:pt x="7386123" y="997832"/>
                  </a:lnTo>
                  <a:lnTo>
                    <a:pt x="7381523" y="998748"/>
                  </a:lnTo>
                  <a:lnTo>
                    <a:pt x="7376923" y="999664"/>
                  </a:lnTo>
                  <a:lnTo>
                    <a:pt x="7372277" y="1000120"/>
                  </a:lnTo>
                  <a:lnTo>
                    <a:pt x="7367587" y="1000124"/>
                  </a:lnTo>
                  <a:lnTo>
                    <a:pt x="71437" y="1000124"/>
                  </a:lnTo>
                  <a:lnTo>
                    <a:pt x="44099" y="994678"/>
                  </a:lnTo>
                  <a:lnTo>
                    <a:pt x="39765" y="992887"/>
                  </a:lnTo>
                  <a:lnTo>
                    <a:pt x="35649" y="990683"/>
                  </a:lnTo>
                  <a:lnTo>
                    <a:pt x="31748" y="988074"/>
                  </a:lnTo>
                  <a:lnTo>
                    <a:pt x="27848" y="985469"/>
                  </a:lnTo>
                  <a:lnTo>
                    <a:pt x="24240" y="982512"/>
                  </a:lnTo>
                  <a:lnTo>
                    <a:pt x="20923" y="979195"/>
                  </a:lnTo>
                  <a:lnTo>
                    <a:pt x="17606" y="975879"/>
                  </a:lnTo>
                  <a:lnTo>
                    <a:pt x="14645" y="972270"/>
                  </a:lnTo>
                  <a:lnTo>
                    <a:pt x="12039" y="968368"/>
                  </a:lnTo>
                  <a:lnTo>
                    <a:pt x="9433" y="964466"/>
                  </a:lnTo>
                  <a:lnTo>
                    <a:pt x="7232" y="960350"/>
                  </a:lnTo>
                  <a:lnTo>
                    <a:pt x="5437" y="956015"/>
                  </a:lnTo>
                  <a:lnTo>
                    <a:pt x="3642" y="951686"/>
                  </a:lnTo>
                  <a:lnTo>
                    <a:pt x="2287" y="947221"/>
                  </a:lnTo>
                  <a:lnTo>
                    <a:pt x="1372" y="942626"/>
                  </a:lnTo>
                  <a:lnTo>
                    <a:pt x="457" y="938021"/>
                  </a:lnTo>
                  <a:lnTo>
                    <a:pt x="0" y="933375"/>
                  </a:lnTo>
                  <a:lnTo>
                    <a:pt x="0" y="9286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3537" y="3814760"/>
              <a:ext cx="7439025" cy="1000125"/>
            </a:xfrm>
            <a:custGeom>
              <a:avLst/>
              <a:gdLst/>
              <a:ahLst/>
              <a:cxnLst/>
              <a:rect l="l" t="t" r="r" b="b"/>
              <a:pathLst>
                <a:path w="7439025" h="1000125">
                  <a:moveTo>
                    <a:pt x="7372277" y="1000124"/>
                  </a:moveTo>
                  <a:lnTo>
                    <a:pt x="66746" y="1000124"/>
                  </a:lnTo>
                  <a:lnTo>
                    <a:pt x="62101" y="999664"/>
                  </a:lnTo>
                  <a:lnTo>
                    <a:pt x="24240" y="982517"/>
                  </a:lnTo>
                  <a:lnTo>
                    <a:pt x="2287" y="947221"/>
                  </a:lnTo>
                  <a:lnTo>
                    <a:pt x="0" y="933380"/>
                  </a:lnTo>
                  <a:lnTo>
                    <a:pt x="0" y="928687"/>
                  </a:lnTo>
                  <a:lnTo>
                    <a:pt x="0" y="66744"/>
                  </a:lnTo>
                  <a:lnTo>
                    <a:pt x="14645" y="27844"/>
                  </a:lnTo>
                  <a:lnTo>
                    <a:pt x="48433" y="3641"/>
                  </a:lnTo>
                  <a:lnTo>
                    <a:pt x="66746" y="0"/>
                  </a:lnTo>
                  <a:lnTo>
                    <a:pt x="7372277" y="0"/>
                  </a:lnTo>
                  <a:lnTo>
                    <a:pt x="7411175" y="14645"/>
                  </a:lnTo>
                  <a:lnTo>
                    <a:pt x="7435381" y="48429"/>
                  </a:lnTo>
                  <a:lnTo>
                    <a:pt x="7439024" y="66744"/>
                  </a:lnTo>
                  <a:lnTo>
                    <a:pt x="7439024" y="933380"/>
                  </a:lnTo>
                  <a:lnTo>
                    <a:pt x="7424378" y="972270"/>
                  </a:lnTo>
                  <a:lnTo>
                    <a:pt x="7390590" y="996473"/>
                  </a:lnTo>
                  <a:lnTo>
                    <a:pt x="7376923" y="999664"/>
                  </a:lnTo>
                  <a:lnTo>
                    <a:pt x="7372277" y="1000124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3537" y="3814760"/>
              <a:ext cx="7439025" cy="1000125"/>
            </a:xfrm>
            <a:custGeom>
              <a:avLst/>
              <a:gdLst/>
              <a:ahLst/>
              <a:cxnLst/>
              <a:rect l="l" t="t" r="r" b="b"/>
              <a:pathLst>
                <a:path w="7439025" h="1000125">
                  <a:moveTo>
                    <a:pt x="0" y="928687"/>
                  </a:moveTo>
                  <a:lnTo>
                    <a:pt x="0" y="71437"/>
                  </a:lnTo>
                  <a:lnTo>
                    <a:pt x="0" y="66744"/>
                  </a:lnTo>
                  <a:lnTo>
                    <a:pt x="457" y="62102"/>
                  </a:lnTo>
                  <a:lnTo>
                    <a:pt x="1372" y="57503"/>
                  </a:lnTo>
                  <a:lnTo>
                    <a:pt x="2287" y="52898"/>
                  </a:lnTo>
                  <a:lnTo>
                    <a:pt x="3642" y="48429"/>
                  </a:lnTo>
                  <a:lnTo>
                    <a:pt x="5437" y="44095"/>
                  </a:lnTo>
                  <a:lnTo>
                    <a:pt x="7232" y="39764"/>
                  </a:lnTo>
                  <a:lnTo>
                    <a:pt x="9433" y="35649"/>
                  </a:lnTo>
                  <a:lnTo>
                    <a:pt x="12039" y="31746"/>
                  </a:lnTo>
                  <a:lnTo>
                    <a:pt x="14645" y="27844"/>
                  </a:lnTo>
                  <a:lnTo>
                    <a:pt x="17606" y="24240"/>
                  </a:lnTo>
                  <a:lnTo>
                    <a:pt x="20923" y="20924"/>
                  </a:lnTo>
                  <a:lnTo>
                    <a:pt x="24240" y="17607"/>
                  </a:lnTo>
                  <a:lnTo>
                    <a:pt x="27848" y="14645"/>
                  </a:lnTo>
                  <a:lnTo>
                    <a:pt x="31749" y="12036"/>
                  </a:lnTo>
                  <a:lnTo>
                    <a:pt x="35649" y="9426"/>
                  </a:lnTo>
                  <a:lnTo>
                    <a:pt x="39765" y="7227"/>
                  </a:lnTo>
                  <a:lnTo>
                    <a:pt x="44099" y="5436"/>
                  </a:lnTo>
                  <a:lnTo>
                    <a:pt x="48433" y="3641"/>
                  </a:lnTo>
                  <a:lnTo>
                    <a:pt x="52900" y="2287"/>
                  </a:lnTo>
                  <a:lnTo>
                    <a:pt x="57500" y="1371"/>
                  </a:lnTo>
                  <a:lnTo>
                    <a:pt x="62101" y="456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7367587" y="0"/>
                  </a:lnTo>
                  <a:lnTo>
                    <a:pt x="7372277" y="0"/>
                  </a:lnTo>
                  <a:lnTo>
                    <a:pt x="7376923" y="456"/>
                  </a:lnTo>
                  <a:lnTo>
                    <a:pt x="7381523" y="1371"/>
                  </a:lnTo>
                  <a:lnTo>
                    <a:pt x="7386123" y="2287"/>
                  </a:lnTo>
                  <a:lnTo>
                    <a:pt x="7390590" y="3641"/>
                  </a:lnTo>
                  <a:lnTo>
                    <a:pt x="7394923" y="5436"/>
                  </a:lnTo>
                  <a:lnTo>
                    <a:pt x="7399257" y="7227"/>
                  </a:lnTo>
                  <a:lnTo>
                    <a:pt x="7403374" y="9426"/>
                  </a:lnTo>
                  <a:lnTo>
                    <a:pt x="7407274" y="12036"/>
                  </a:lnTo>
                  <a:lnTo>
                    <a:pt x="7411175" y="14645"/>
                  </a:lnTo>
                  <a:lnTo>
                    <a:pt x="7414783" y="17607"/>
                  </a:lnTo>
                  <a:lnTo>
                    <a:pt x="7418100" y="20924"/>
                  </a:lnTo>
                  <a:lnTo>
                    <a:pt x="7421417" y="24240"/>
                  </a:lnTo>
                  <a:lnTo>
                    <a:pt x="7437652" y="57503"/>
                  </a:lnTo>
                  <a:lnTo>
                    <a:pt x="7438567" y="62102"/>
                  </a:lnTo>
                  <a:lnTo>
                    <a:pt x="7439024" y="66744"/>
                  </a:lnTo>
                  <a:lnTo>
                    <a:pt x="7439024" y="71437"/>
                  </a:lnTo>
                  <a:lnTo>
                    <a:pt x="7439024" y="928687"/>
                  </a:lnTo>
                  <a:lnTo>
                    <a:pt x="7439024" y="933380"/>
                  </a:lnTo>
                  <a:lnTo>
                    <a:pt x="7438567" y="938021"/>
                  </a:lnTo>
                  <a:lnTo>
                    <a:pt x="7421417" y="975879"/>
                  </a:lnTo>
                  <a:lnTo>
                    <a:pt x="7407274" y="988083"/>
                  </a:lnTo>
                  <a:lnTo>
                    <a:pt x="7403374" y="990688"/>
                  </a:lnTo>
                  <a:lnTo>
                    <a:pt x="7381523" y="998748"/>
                  </a:lnTo>
                  <a:lnTo>
                    <a:pt x="7376923" y="999664"/>
                  </a:lnTo>
                  <a:lnTo>
                    <a:pt x="7372277" y="1000124"/>
                  </a:lnTo>
                  <a:lnTo>
                    <a:pt x="7367587" y="1000124"/>
                  </a:lnTo>
                  <a:lnTo>
                    <a:pt x="71437" y="1000124"/>
                  </a:lnTo>
                  <a:lnTo>
                    <a:pt x="66746" y="1000124"/>
                  </a:lnTo>
                  <a:lnTo>
                    <a:pt x="62101" y="999664"/>
                  </a:lnTo>
                  <a:lnTo>
                    <a:pt x="31748" y="988083"/>
                  </a:lnTo>
                  <a:lnTo>
                    <a:pt x="27848" y="985479"/>
                  </a:lnTo>
                  <a:lnTo>
                    <a:pt x="12039" y="968368"/>
                  </a:lnTo>
                  <a:lnTo>
                    <a:pt x="9433" y="964466"/>
                  </a:lnTo>
                  <a:lnTo>
                    <a:pt x="1372" y="942621"/>
                  </a:lnTo>
                  <a:lnTo>
                    <a:pt x="457" y="938021"/>
                  </a:lnTo>
                  <a:lnTo>
                    <a:pt x="0" y="933380"/>
                  </a:lnTo>
                  <a:lnTo>
                    <a:pt x="0" y="9286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3537" y="4976810"/>
              <a:ext cx="7439025" cy="1000125"/>
            </a:xfrm>
            <a:custGeom>
              <a:avLst/>
              <a:gdLst/>
              <a:ahLst/>
              <a:cxnLst/>
              <a:rect l="l" t="t" r="r" b="b"/>
              <a:pathLst>
                <a:path w="7439025" h="1000125">
                  <a:moveTo>
                    <a:pt x="7372277" y="1000120"/>
                  </a:moveTo>
                  <a:lnTo>
                    <a:pt x="66746" y="1000120"/>
                  </a:lnTo>
                  <a:lnTo>
                    <a:pt x="62101" y="999660"/>
                  </a:lnTo>
                  <a:lnTo>
                    <a:pt x="24240" y="982512"/>
                  </a:lnTo>
                  <a:lnTo>
                    <a:pt x="2287" y="947221"/>
                  </a:lnTo>
                  <a:lnTo>
                    <a:pt x="0" y="933375"/>
                  </a:lnTo>
                  <a:lnTo>
                    <a:pt x="0" y="928687"/>
                  </a:lnTo>
                  <a:lnTo>
                    <a:pt x="0" y="66744"/>
                  </a:lnTo>
                  <a:lnTo>
                    <a:pt x="14645" y="27840"/>
                  </a:lnTo>
                  <a:lnTo>
                    <a:pt x="48433" y="3641"/>
                  </a:lnTo>
                  <a:lnTo>
                    <a:pt x="66746" y="0"/>
                  </a:lnTo>
                  <a:lnTo>
                    <a:pt x="7372277" y="0"/>
                  </a:lnTo>
                  <a:lnTo>
                    <a:pt x="7411175" y="14636"/>
                  </a:lnTo>
                  <a:lnTo>
                    <a:pt x="7435381" y="48429"/>
                  </a:lnTo>
                  <a:lnTo>
                    <a:pt x="7439024" y="66744"/>
                  </a:lnTo>
                  <a:lnTo>
                    <a:pt x="7439024" y="933375"/>
                  </a:lnTo>
                  <a:lnTo>
                    <a:pt x="7424378" y="972270"/>
                  </a:lnTo>
                  <a:lnTo>
                    <a:pt x="7390590" y="996478"/>
                  </a:lnTo>
                  <a:lnTo>
                    <a:pt x="7376923" y="999660"/>
                  </a:lnTo>
                  <a:lnTo>
                    <a:pt x="7372277" y="1000120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3537" y="4976810"/>
              <a:ext cx="7439025" cy="1000125"/>
            </a:xfrm>
            <a:custGeom>
              <a:avLst/>
              <a:gdLst/>
              <a:ahLst/>
              <a:cxnLst/>
              <a:rect l="l" t="t" r="r" b="b"/>
              <a:pathLst>
                <a:path w="7439025" h="1000125">
                  <a:moveTo>
                    <a:pt x="0" y="928687"/>
                  </a:moveTo>
                  <a:lnTo>
                    <a:pt x="0" y="71437"/>
                  </a:lnTo>
                  <a:lnTo>
                    <a:pt x="0" y="66744"/>
                  </a:lnTo>
                  <a:lnTo>
                    <a:pt x="457" y="62098"/>
                  </a:lnTo>
                  <a:lnTo>
                    <a:pt x="1372" y="57498"/>
                  </a:lnTo>
                  <a:lnTo>
                    <a:pt x="2287" y="52898"/>
                  </a:lnTo>
                  <a:lnTo>
                    <a:pt x="3642" y="48429"/>
                  </a:lnTo>
                  <a:lnTo>
                    <a:pt x="5437" y="44095"/>
                  </a:lnTo>
                  <a:lnTo>
                    <a:pt x="7232" y="39755"/>
                  </a:lnTo>
                  <a:lnTo>
                    <a:pt x="9433" y="35639"/>
                  </a:lnTo>
                  <a:lnTo>
                    <a:pt x="12039" y="31737"/>
                  </a:lnTo>
                  <a:lnTo>
                    <a:pt x="14645" y="27840"/>
                  </a:lnTo>
                  <a:lnTo>
                    <a:pt x="17606" y="24235"/>
                  </a:lnTo>
                  <a:lnTo>
                    <a:pt x="20923" y="20919"/>
                  </a:lnTo>
                  <a:lnTo>
                    <a:pt x="24240" y="17599"/>
                  </a:lnTo>
                  <a:lnTo>
                    <a:pt x="27848" y="14636"/>
                  </a:lnTo>
                  <a:lnTo>
                    <a:pt x="31749" y="12031"/>
                  </a:lnTo>
                  <a:lnTo>
                    <a:pt x="35649" y="9426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7367587" y="0"/>
                  </a:lnTo>
                  <a:lnTo>
                    <a:pt x="7372277" y="0"/>
                  </a:lnTo>
                  <a:lnTo>
                    <a:pt x="7376923" y="456"/>
                  </a:lnTo>
                  <a:lnTo>
                    <a:pt x="7407274" y="12031"/>
                  </a:lnTo>
                  <a:lnTo>
                    <a:pt x="7411175" y="14636"/>
                  </a:lnTo>
                  <a:lnTo>
                    <a:pt x="7414783" y="17599"/>
                  </a:lnTo>
                  <a:lnTo>
                    <a:pt x="7418100" y="20919"/>
                  </a:lnTo>
                  <a:lnTo>
                    <a:pt x="7421417" y="24235"/>
                  </a:lnTo>
                  <a:lnTo>
                    <a:pt x="7424378" y="27840"/>
                  </a:lnTo>
                  <a:lnTo>
                    <a:pt x="7426985" y="31742"/>
                  </a:lnTo>
                  <a:lnTo>
                    <a:pt x="7429590" y="35639"/>
                  </a:lnTo>
                  <a:lnTo>
                    <a:pt x="7431791" y="39755"/>
                  </a:lnTo>
                  <a:lnTo>
                    <a:pt x="7433586" y="44095"/>
                  </a:lnTo>
                  <a:lnTo>
                    <a:pt x="7435381" y="48429"/>
                  </a:lnTo>
                  <a:lnTo>
                    <a:pt x="7436736" y="52898"/>
                  </a:lnTo>
                  <a:lnTo>
                    <a:pt x="7437652" y="57498"/>
                  </a:lnTo>
                  <a:lnTo>
                    <a:pt x="7438567" y="62098"/>
                  </a:lnTo>
                  <a:lnTo>
                    <a:pt x="7439024" y="66744"/>
                  </a:lnTo>
                  <a:lnTo>
                    <a:pt x="7439024" y="71437"/>
                  </a:lnTo>
                  <a:lnTo>
                    <a:pt x="7439024" y="928687"/>
                  </a:lnTo>
                  <a:lnTo>
                    <a:pt x="7439024" y="933375"/>
                  </a:lnTo>
                  <a:lnTo>
                    <a:pt x="7438567" y="938017"/>
                  </a:lnTo>
                  <a:lnTo>
                    <a:pt x="7437652" y="942616"/>
                  </a:lnTo>
                  <a:lnTo>
                    <a:pt x="7436736" y="947221"/>
                  </a:lnTo>
                  <a:lnTo>
                    <a:pt x="7435381" y="951690"/>
                  </a:lnTo>
                  <a:lnTo>
                    <a:pt x="7433586" y="956020"/>
                  </a:lnTo>
                  <a:lnTo>
                    <a:pt x="7431791" y="960355"/>
                  </a:lnTo>
                  <a:lnTo>
                    <a:pt x="7429590" y="964470"/>
                  </a:lnTo>
                  <a:lnTo>
                    <a:pt x="7426985" y="968368"/>
                  </a:lnTo>
                  <a:lnTo>
                    <a:pt x="7424378" y="972270"/>
                  </a:lnTo>
                  <a:lnTo>
                    <a:pt x="7421417" y="975879"/>
                  </a:lnTo>
                  <a:lnTo>
                    <a:pt x="7418100" y="979195"/>
                  </a:lnTo>
                  <a:lnTo>
                    <a:pt x="7414783" y="982512"/>
                  </a:lnTo>
                  <a:lnTo>
                    <a:pt x="7381523" y="998743"/>
                  </a:lnTo>
                  <a:lnTo>
                    <a:pt x="7376923" y="999660"/>
                  </a:lnTo>
                  <a:lnTo>
                    <a:pt x="7372277" y="1000120"/>
                  </a:lnTo>
                  <a:lnTo>
                    <a:pt x="7367587" y="1000124"/>
                  </a:lnTo>
                  <a:lnTo>
                    <a:pt x="71437" y="1000124"/>
                  </a:lnTo>
                  <a:lnTo>
                    <a:pt x="66746" y="1000120"/>
                  </a:lnTo>
                  <a:lnTo>
                    <a:pt x="62101" y="999660"/>
                  </a:lnTo>
                  <a:lnTo>
                    <a:pt x="57500" y="998743"/>
                  </a:lnTo>
                  <a:lnTo>
                    <a:pt x="52900" y="997832"/>
                  </a:lnTo>
                  <a:lnTo>
                    <a:pt x="20923" y="979195"/>
                  </a:lnTo>
                  <a:lnTo>
                    <a:pt x="17606" y="975879"/>
                  </a:lnTo>
                  <a:lnTo>
                    <a:pt x="14645" y="972270"/>
                  </a:lnTo>
                  <a:lnTo>
                    <a:pt x="12039" y="968368"/>
                  </a:lnTo>
                  <a:lnTo>
                    <a:pt x="9433" y="964470"/>
                  </a:lnTo>
                  <a:lnTo>
                    <a:pt x="7232" y="960355"/>
                  </a:lnTo>
                  <a:lnTo>
                    <a:pt x="5437" y="956020"/>
                  </a:lnTo>
                  <a:lnTo>
                    <a:pt x="3642" y="951690"/>
                  </a:lnTo>
                  <a:lnTo>
                    <a:pt x="2287" y="947221"/>
                  </a:lnTo>
                  <a:lnTo>
                    <a:pt x="1372" y="942616"/>
                  </a:lnTo>
                  <a:lnTo>
                    <a:pt x="457" y="938017"/>
                  </a:lnTo>
                  <a:lnTo>
                    <a:pt x="0" y="933375"/>
                  </a:lnTo>
                  <a:lnTo>
                    <a:pt x="0" y="928687"/>
                  </a:lnTo>
                  <a:close/>
                </a:path>
              </a:pathLst>
            </a:custGeom>
            <a:ln w="9524">
              <a:solidFill>
                <a:srgbClr val="E4E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Strategic</a:t>
            </a:r>
            <a:r>
              <a:rPr spc="-140" dirty="0"/>
              <a:t> </a:t>
            </a:r>
            <a:r>
              <a:rPr spc="-165" dirty="0"/>
              <a:t>Recommendations</a:t>
            </a:r>
            <a:r>
              <a:rPr spc="-125" dirty="0"/>
              <a:t> </a:t>
            </a:r>
            <a:r>
              <a:rPr spc="-100" dirty="0"/>
              <a:t>for</a:t>
            </a:r>
            <a:r>
              <a:rPr spc="-125" dirty="0"/>
              <a:t> </a:t>
            </a:r>
            <a:r>
              <a:rPr spc="-110" dirty="0"/>
              <a:t>Growth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611312" y="1017648"/>
            <a:ext cx="7371715" cy="47917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Based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on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our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model's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insights,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we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propose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following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data-driven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strategies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boost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performance: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73990">
              <a:lnSpc>
                <a:spcPct val="100000"/>
              </a:lnSpc>
            </a:pPr>
            <a:r>
              <a:rPr sz="1350" b="1" spc="-75" dirty="0">
                <a:solidFill>
                  <a:srgbClr val="1D40AF"/>
                </a:solidFill>
                <a:latin typeface="Arial"/>
                <a:cs typeface="Arial"/>
              </a:rPr>
              <a:t>Dynamic</a:t>
            </a:r>
            <a:r>
              <a:rPr sz="1350" b="1" spc="-55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sz="1350" b="1" spc="-10" dirty="0">
                <a:solidFill>
                  <a:srgbClr val="1D40AF"/>
                </a:solidFill>
                <a:latin typeface="Arial"/>
                <a:cs typeface="Arial"/>
              </a:rPr>
              <a:t>Pricing</a:t>
            </a:r>
            <a:endParaRPr sz="1350">
              <a:latin typeface="Arial"/>
              <a:cs typeface="Arial"/>
            </a:endParaRPr>
          </a:p>
          <a:p>
            <a:pPr marL="173990" marR="586740">
              <a:lnSpc>
                <a:spcPts val="1800"/>
              </a:lnSpc>
              <a:spcBef>
                <a:spcPts val="90"/>
              </a:spcBef>
            </a:pP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For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items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with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high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0" dirty="0">
                <a:solidFill>
                  <a:srgbClr val="1F2937"/>
                </a:solidFill>
                <a:latin typeface="Microsoft Sans Serif"/>
                <a:cs typeface="Microsoft Sans Serif"/>
              </a:rPr>
              <a:t>MRP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low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visibility,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use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model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identify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optimal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price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points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1F2937"/>
                </a:solidFill>
                <a:latin typeface="Microsoft Sans Serif"/>
                <a:cs typeface="Microsoft Sans Serif"/>
              </a:rPr>
              <a:t>and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targeted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discounts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 maximize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sales.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73990">
              <a:lnSpc>
                <a:spcPct val="100000"/>
              </a:lnSpc>
              <a:spcBef>
                <a:spcPts val="5"/>
              </a:spcBef>
            </a:pPr>
            <a:r>
              <a:rPr sz="1350" b="1" spc="-85" dirty="0">
                <a:solidFill>
                  <a:srgbClr val="1D40AF"/>
                </a:solidFill>
                <a:latin typeface="Arial"/>
                <a:cs typeface="Arial"/>
              </a:rPr>
              <a:t>Promotional</a:t>
            </a:r>
            <a:r>
              <a:rPr sz="1350" b="1" spc="-2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sz="1350" b="1" spc="-10" dirty="0">
                <a:solidFill>
                  <a:srgbClr val="1D40AF"/>
                </a:solidFill>
                <a:latin typeface="Arial"/>
                <a:cs typeface="Arial"/>
              </a:rPr>
              <a:t>Bundles</a:t>
            </a:r>
            <a:endParaRPr sz="1350">
              <a:latin typeface="Arial"/>
              <a:cs typeface="Arial"/>
            </a:endParaRPr>
          </a:p>
          <a:p>
            <a:pPr marL="173990" marR="441959">
              <a:lnSpc>
                <a:spcPts val="1800"/>
              </a:lnSpc>
              <a:spcBef>
                <a:spcPts val="90"/>
              </a:spcBef>
            </a:pP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Capitalize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on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top-selling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categories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like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'Fruits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Vegetables'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and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'Snack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Foods'</a:t>
            </a: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by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creating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attractive bundled offers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 lift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sales.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73990">
              <a:lnSpc>
                <a:spcPct val="100000"/>
              </a:lnSpc>
            </a:pPr>
            <a:r>
              <a:rPr sz="1350" b="1" spc="-65" dirty="0">
                <a:solidFill>
                  <a:srgbClr val="1D40AF"/>
                </a:solidFill>
                <a:latin typeface="Arial"/>
                <a:cs typeface="Arial"/>
              </a:rPr>
              <a:t>Inventory</a:t>
            </a:r>
            <a:r>
              <a:rPr sz="1350" b="1" spc="-2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sz="1350" b="1" spc="-10" dirty="0">
                <a:solidFill>
                  <a:srgbClr val="1D40AF"/>
                </a:solidFill>
                <a:latin typeface="Arial"/>
                <a:cs typeface="Arial"/>
              </a:rPr>
              <a:t>Optimization</a:t>
            </a:r>
            <a:endParaRPr sz="1350">
              <a:latin typeface="Arial"/>
              <a:cs typeface="Arial"/>
            </a:endParaRPr>
          </a:p>
          <a:p>
            <a:pPr marL="173990" marR="534670">
              <a:lnSpc>
                <a:spcPts val="1800"/>
              </a:lnSpc>
              <a:spcBef>
                <a:spcPts val="90"/>
              </a:spcBef>
            </a:pPr>
            <a:r>
              <a:rPr sz="1300" spc="-35" dirty="0">
                <a:solidFill>
                  <a:srgbClr val="1F2937"/>
                </a:solidFill>
                <a:latin typeface="Microsoft Sans Serif"/>
                <a:cs typeface="Microsoft Sans Serif"/>
              </a:rPr>
              <a:t>For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high-performing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outlets,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ensure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buffer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stock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of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top-selling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items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to</a:t>
            </a:r>
            <a:r>
              <a:rPr sz="1300" spc="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prevent</a:t>
            </a:r>
            <a:r>
              <a:rPr sz="1300" spc="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stock-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outs,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especially</a:t>
            </a:r>
            <a:r>
              <a:rPr sz="1300" spc="-4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during</a:t>
            </a:r>
            <a:r>
              <a:rPr sz="1300" spc="-4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peak</a:t>
            </a:r>
            <a:r>
              <a:rPr sz="1300" spc="-4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seasons.</a:t>
            </a: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73990">
              <a:lnSpc>
                <a:spcPct val="100000"/>
              </a:lnSpc>
            </a:pPr>
            <a:r>
              <a:rPr sz="1350" b="1" spc="-75" dirty="0">
                <a:solidFill>
                  <a:srgbClr val="1D40AF"/>
                </a:solidFill>
                <a:latin typeface="Arial"/>
                <a:cs typeface="Arial"/>
              </a:rPr>
              <a:t>Localized</a:t>
            </a:r>
            <a:r>
              <a:rPr sz="1350" b="1" spc="-10" dirty="0">
                <a:solidFill>
                  <a:srgbClr val="1D40AF"/>
                </a:solidFill>
                <a:latin typeface="Arial"/>
                <a:cs typeface="Arial"/>
              </a:rPr>
              <a:t> Campaigns</a:t>
            </a:r>
            <a:endParaRPr sz="1350">
              <a:latin typeface="Arial"/>
              <a:cs typeface="Arial"/>
            </a:endParaRPr>
          </a:p>
          <a:p>
            <a:pPr marL="173990" marR="374650">
              <a:lnSpc>
                <a:spcPts val="1800"/>
              </a:lnSpc>
              <a:spcBef>
                <a:spcPts val="90"/>
              </a:spcBef>
            </a:pP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Acknowledge</a:t>
            </a:r>
            <a:r>
              <a:rPr sz="1300" spc="-3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that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'Grocery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Store'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format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outlets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have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unique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sales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patterns.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Develop</a:t>
            </a:r>
            <a:r>
              <a:rPr sz="13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1F2937"/>
                </a:solidFill>
                <a:latin typeface="Microsoft Sans Serif"/>
                <a:cs typeface="Microsoft Sans Serif"/>
              </a:rPr>
              <a:t>localized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marketing</a:t>
            </a:r>
            <a:r>
              <a:rPr sz="1300" spc="-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campaigns</a:t>
            </a:r>
            <a:r>
              <a:rPr sz="1300" dirty="0">
                <a:solidFill>
                  <a:srgbClr val="1F2937"/>
                </a:solidFill>
                <a:latin typeface="Microsoft Sans Serif"/>
                <a:cs typeface="Microsoft Sans Serif"/>
              </a:rPr>
              <a:t> to meet their specific </a:t>
            </a:r>
            <a:r>
              <a:rPr sz="13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demand.</a:t>
            </a:r>
            <a:endParaRPr sz="1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0649" y="0"/>
            <a:ext cx="7924800" cy="7556500"/>
            <a:chOff x="1390649" y="0"/>
            <a:chExt cx="7924800" cy="7556500"/>
          </a:xfrm>
        </p:grpSpPr>
        <p:sp>
          <p:nvSpPr>
            <p:cNvPr id="3" name="object 3"/>
            <p:cNvSpPr/>
            <p:nvPr/>
          </p:nvSpPr>
          <p:spPr>
            <a:xfrm>
              <a:off x="1390637" y="11"/>
              <a:ext cx="7924800" cy="7556500"/>
            </a:xfrm>
            <a:custGeom>
              <a:avLst/>
              <a:gdLst/>
              <a:ahLst/>
              <a:cxnLst/>
              <a:rect l="l" t="t" r="r" b="b"/>
              <a:pathLst>
                <a:path w="7924800" h="7556500">
                  <a:moveTo>
                    <a:pt x="7924800" y="114300"/>
                  </a:moveTo>
                  <a:lnTo>
                    <a:pt x="7916100" y="70548"/>
                  </a:lnTo>
                  <a:lnTo>
                    <a:pt x="7891272" y="33528"/>
                  </a:lnTo>
                  <a:lnTo>
                    <a:pt x="7890865" y="33070"/>
                  </a:lnTo>
                  <a:lnTo>
                    <a:pt x="7855991" y="9525"/>
                  </a:lnTo>
                  <a:lnTo>
                    <a:pt x="7810500" y="0"/>
                  </a:lnTo>
                  <a:lnTo>
                    <a:pt x="114300" y="0"/>
                  </a:lnTo>
                  <a:lnTo>
                    <a:pt x="70561" y="8699"/>
                  </a:lnTo>
                  <a:lnTo>
                    <a:pt x="33985" y="33020"/>
                  </a:lnTo>
                  <a:lnTo>
                    <a:pt x="33489" y="33477"/>
                  </a:lnTo>
                  <a:lnTo>
                    <a:pt x="25908" y="41821"/>
                  </a:lnTo>
                  <a:lnTo>
                    <a:pt x="19253" y="50774"/>
                  </a:lnTo>
                  <a:lnTo>
                    <a:pt x="2184" y="91986"/>
                  </a:lnTo>
                  <a:lnTo>
                    <a:pt x="0" y="114300"/>
                  </a:lnTo>
                  <a:lnTo>
                    <a:pt x="0" y="7555979"/>
                  </a:lnTo>
                  <a:lnTo>
                    <a:pt x="9525" y="7555979"/>
                  </a:lnTo>
                  <a:lnTo>
                    <a:pt x="9525" y="114300"/>
                  </a:lnTo>
                  <a:lnTo>
                    <a:pt x="10033" y="103974"/>
                  </a:lnTo>
                  <a:lnTo>
                    <a:pt x="21920" y="64858"/>
                  </a:lnTo>
                  <a:lnTo>
                    <a:pt x="47866" y="33261"/>
                  </a:lnTo>
                  <a:lnTo>
                    <a:pt x="83934" y="14008"/>
                  </a:lnTo>
                  <a:lnTo>
                    <a:pt x="114300" y="9525"/>
                  </a:lnTo>
                  <a:lnTo>
                    <a:pt x="7810500" y="9525"/>
                  </a:lnTo>
                  <a:lnTo>
                    <a:pt x="7850606" y="17500"/>
                  </a:lnTo>
                  <a:lnTo>
                    <a:pt x="7884134" y="39801"/>
                  </a:lnTo>
                  <a:lnTo>
                    <a:pt x="7907299" y="74193"/>
                  </a:lnTo>
                  <a:lnTo>
                    <a:pt x="7915275" y="114300"/>
                  </a:lnTo>
                  <a:lnTo>
                    <a:pt x="7915275" y="7555979"/>
                  </a:lnTo>
                  <a:lnTo>
                    <a:pt x="7924800" y="7555979"/>
                  </a:lnTo>
                  <a:lnTo>
                    <a:pt x="7924800" y="11430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8774" y="781047"/>
              <a:ext cx="7448550" cy="19050"/>
            </a:xfrm>
            <a:custGeom>
              <a:avLst/>
              <a:gdLst/>
              <a:ahLst/>
              <a:cxnLst/>
              <a:rect l="l" t="t" r="r" b="b"/>
              <a:pathLst>
                <a:path w="7448550" h="19050">
                  <a:moveTo>
                    <a:pt x="7448549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7448549" y="0"/>
                  </a:lnTo>
                  <a:lnTo>
                    <a:pt x="7448549" y="19049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4" y="1714497"/>
              <a:ext cx="7448549" cy="42100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11312" y="216076"/>
            <a:ext cx="5203825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GrocerGenius</a:t>
            </a:r>
            <a:r>
              <a:rPr spc="-120" dirty="0"/>
              <a:t> </a:t>
            </a:r>
            <a:r>
              <a:rPr spc="-145" dirty="0"/>
              <a:t>in</a:t>
            </a:r>
            <a:r>
              <a:rPr spc="-120" dirty="0"/>
              <a:t> </a:t>
            </a:r>
            <a:r>
              <a:rPr spc="-130" dirty="0"/>
              <a:t>Action</a:t>
            </a:r>
            <a:r>
              <a:rPr sz="2450" spc="-130" dirty="0"/>
              <a:t>:</a:t>
            </a:r>
            <a:r>
              <a:rPr sz="2450" spc="-95" dirty="0"/>
              <a:t> </a:t>
            </a:r>
            <a:r>
              <a:rPr spc="-140" dirty="0"/>
              <a:t>Prediction</a:t>
            </a:r>
            <a:r>
              <a:rPr spc="-120" dirty="0"/>
              <a:t> </a:t>
            </a:r>
            <a:r>
              <a:rPr spc="-25" dirty="0"/>
              <a:t>UI</a:t>
            </a:r>
            <a:endParaRPr sz="2450"/>
          </a:p>
        </p:txBody>
      </p:sp>
      <p:sp>
        <p:nvSpPr>
          <p:cNvPr id="7" name="object 7"/>
          <p:cNvSpPr txBox="1"/>
          <p:nvPr/>
        </p:nvSpPr>
        <p:spPr>
          <a:xfrm>
            <a:off x="1611312" y="992810"/>
            <a:ext cx="7293609" cy="552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0"/>
              </a:spcBef>
            </a:pP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A</a:t>
            </a:r>
            <a:r>
              <a:rPr sz="16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preview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tool</a:t>
            </a:r>
            <a:r>
              <a:rPr sz="16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that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puts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power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our</a:t>
            </a:r>
            <a:r>
              <a:rPr sz="16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predictive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model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directly</a:t>
            </a:r>
            <a:r>
              <a:rPr sz="16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into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 hands</a:t>
            </a:r>
            <a:r>
              <a:rPr sz="1600" spc="-15" dirty="0">
                <a:solidFill>
                  <a:srgbClr val="1F2937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1F2937"/>
                </a:solidFill>
                <a:latin typeface="Microsoft Sans Serif"/>
                <a:cs typeface="Microsoft Sans Serif"/>
              </a:rPr>
              <a:t>of </a:t>
            </a:r>
            <a:r>
              <a:rPr sz="1600" dirty="0">
                <a:solidFill>
                  <a:srgbClr val="1F2937"/>
                </a:solidFill>
                <a:latin typeface="Microsoft Sans Serif"/>
                <a:cs typeface="Microsoft Sans Serif"/>
              </a:rPr>
              <a:t>decision-</a:t>
            </a:r>
            <a:r>
              <a:rPr sz="1600" spc="-10" dirty="0">
                <a:solidFill>
                  <a:srgbClr val="1F2937"/>
                </a:solidFill>
                <a:latin typeface="Microsoft Sans Serif"/>
                <a:cs typeface="Microsoft Sans Serif"/>
              </a:rPr>
              <a:t>makers.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8A17E4EA-A997-46C5-4F39-F5A81069F1B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975" y="1692908"/>
            <a:ext cx="7691450" cy="49102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6700" y="1492250"/>
            <a:ext cx="7924798" cy="4448180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99A9D692-005E-0A08-B413-19BB0A811B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9232" y="1239202"/>
            <a:ext cx="7696198" cy="4825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682</Words>
  <Application>Microsoft Office PowerPoint</Application>
  <PresentationFormat>Custom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Microsoft Sans Serif</vt:lpstr>
      <vt:lpstr>Segoe UI Symbol</vt:lpstr>
      <vt:lpstr>Trebuchet MS</vt:lpstr>
      <vt:lpstr>Office Theme</vt:lpstr>
      <vt:lpstr>GrocerGenius A Data-Driven Approach to Grocery Sales Prediction</vt:lpstr>
      <vt:lpstr>The Challenge: Navigating the Competitive Grocery Landscape</vt:lpstr>
      <vt:lpstr>Our Data Foundation</vt:lpstr>
      <vt:lpstr>Key Insight: Dairy and Produce Dominate Sales</vt:lpstr>
      <vt:lpstr>Key Insight: Outlet Size &amp; Age Impact Performance</vt:lpstr>
      <vt:lpstr>Model Performance: Gradient Boosting Leads the Pack</vt:lpstr>
      <vt:lpstr>Strategic Recommendations for Growth</vt:lpstr>
      <vt:lpstr>GrocerGenius in Action: Prediction UI</vt:lpstr>
      <vt:lpstr>PowerPoint Presentation</vt:lpstr>
      <vt:lpstr>Conclusion: Driving Profitability with Data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GrocerGenius: A Data-Driven Approach</dc:title>
  <cp:lastModifiedBy>Lovesh Munet</cp:lastModifiedBy>
  <cp:revision>4</cp:revision>
  <dcterms:created xsi:type="dcterms:W3CDTF">2025-08-29T15:20:41Z</dcterms:created>
  <dcterms:modified xsi:type="dcterms:W3CDTF">2025-08-29T15:40:04Z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2025-08-29T00:00:00Z</vt:filetime>
  </property>
  <property fmtid="{D5CDD505-2E9C-101B-9397-08002B2CF9AE}" pid="3" name="Creator">
    <vt:lpwstr>Mozilla/5.0 (Windows NT 10.0; Win64; x64) AppleWebKit/537.36 (KHTML, like Gecko) Chrome/139.0.0.0 Safari/537.36</vt:lpwstr>
  </property>
  <property fmtid="{D5CDD505-2E9C-101B-9397-08002B2CF9AE}" pid="4" name="LastSaved">
    <vt:filetime>2025-08-29T00:00:00Z</vt:filetime>
  </property>
  <property fmtid="{D5CDD505-2E9C-101B-9397-08002B2CF9AE}" pid="5" name="Producer">
    <vt:lpwstr>Skia/PDF m139</vt:lpwstr>
  </property>
</Properties>
</file>